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0" autoAdjust="0"/>
    <p:restoredTop sz="94660"/>
  </p:normalViewPr>
  <p:slideViewPr>
    <p:cSldViewPr snapToGrid="0">
      <p:cViewPr varScale="1">
        <p:scale>
          <a:sx n="152" d="100"/>
          <a:sy n="152" d="100"/>
        </p:scale>
        <p:origin x="606" y="12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1544259"/>
            <a:ext cx="9146751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" y="1624776"/>
            <a:ext cx="8603674" cy="1304510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997190"/>
            <a:ext cx="6858000" cy="981941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764484" y="0"/>
            <a:ext cx="2057400" cy="51435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470" y="205978"/>
            <a:ext cx="1801785" cy="4423172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05978"/>
            <a:ext cx="5979968" cy="4423172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2" y="4817143"/>
            <a:ext cx="2057397" cy="273844"/>
          </a:xfrm>
        </p:spPr>
        <p:txBody>
          <a:bodyPr/>
          <a:lstStyle/>
          <a:p>
            <a:fld id="{96DFF08F-DC6B-4601-B491-B0F83F6DD2DA}" type="datetimeFigureOut">
              <a:rPr lang="en-US" dirty="0"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32102" y="4817143"/>
            <a:ext cx="3209752" cy="27384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4789" y="4817143"/>
            <a:ext cx="659819" cy="273844"/>
          </a:xfrm>
        </p:spPr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1544259"/>
            <a:ext cx="9146751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893" y="1656659"/>
            <a:ext cx="7886700" cy="12573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893" y="3007753"/>
            <a:ext cx="7886700" cy="88097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4008" y="1508760"/>
            <a:ext cx="3566160" cy="31546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793" y="1508760"/>
            <a:ext cx="3566160" cy="31546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5256" y="1435102"/>
            <a:ext cx="3566160" cy="557321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5256" y="1992425"/>
            <a:ext cx="3566160" cy="267462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73423" y="1435102"/>
            <a:ext cx="3566160" cy="557321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73423" y="1992423"/>
            <a:ext cx="3566160" cy="267462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5256" y="1590041"/>
            <a:ext cx="4594860" cy="3086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41767" y="1610617"/>
            <a:ext cx="2400300" cy="257423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60120" y="1658621"/>
            <a:ext cx="4594860" cy="294894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43016" y="1612966"/>
            <a:ext cx="2400300" cy="257175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2" y="132082"/>
            <a:ext cx="9141714" cy="123443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2189" y="213132"/>
            <a:ext cx="7338060" cy="1131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189" y="1508760"/>
            <a:ext cx="7338060" cy="3154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1701" y="4817143"/>
            <a:ext cx="2250671" cy="273844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97353" y="4817143"/>
            <a:ext cx="378333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4195" y="4817143"/>
            <a:ext cx="709698" cy="273844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64.xml"/><Relationship Id="rId18" Type="http://schemas.openxmlformats.org/officeDocument/2006/relationships/slide" Target="slide54.xml"/><Relationship Id="rId26" Type="http://schemas.openxmlformats.org/officeDocument/2006/relationships/slide" Target="slide12.xml"/><Relationship Id="rId3" Type="http://schemas.openxmlformats.org/officeDocument/2006/relationships/slide" Target="slide14.xml"/><Relationship Id="rId21" Type="http://schemas.openxmlformats.org/officeDocument/2006/relationships/slide" Target="slide20.xml"/><Relationship Id="rId34" Type="http://schemas.openxmlformats.org/officeDocument/2006/relationships/slide" Target="slide48.xml"/><Relationship Id="rId7" Type="http://schemas.openxmlformats.org/officeDocument/2006/relationships/slide" Target="slide62.xml"/><Relationship Id="rId12" Type="http://schemas.openxmlformats.org/officeDocument/2006/relationships/slide" Target="slide52.xml"/><Relationship Id="rId17" Type="http://schemas.openxmlformats.org/officeDocument/2006/relationships/slide" Target="slide42.xml"/><Relationship Id="rId25" Type="http://schemas.openxmlformats.org/officeDocument/2006/relationships/slide" Target="slide68.xml"/><Relationship Id="rId33" Type="http://schemas.openxmlformats.org/officeDocument/2006/relationships/slide" Target="slide36.xml"/><Relationship Id="rId2" Type="http://schemas.openxmlformats.org/officeDocument/2006/relationships/slide" Target="slide2.xml"/><Relationship Id="rId16" Type="http://schemas.openxmlformats.org/officeDocument/2006/relationships/slide" Target="slide30.xml"/><Relationship Id="rId20" Type="http://schemas.openxmlformats.org/officeDocument/2006/relationships/slide" Target="slide8.xml"/><Relationship Id="rId29" Type="http://schemas.openxmlformats.org/officeDocument/2006/relationships/slide" Target="slide46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0.xml"/><Relationship Id="rId11" Type="http://schemas.openxmlformats.org/officeDocument/2006/relationships/slide" Target="slide40.xml"/><Relationship Id="rId24" Type="http://schemas.openxmlformats.org/officeDocument/2006/relationships/slide" Target="slide56.xml"/><Relationship Id="rId32" Type="http://schemas.openxmlformats.org/officeDocument/2006/relationships/slide" Target="slide24.xml"/><Relationship Id="rId5" Type="http://schemas.openxmlformats.org/officeDocument/2006/relationships/slide" Target="slide38.xml"/><Relationship Id="rId15" Type="http://schemas.openxmlformats.org/officeDocument/2006/relationships/slide" Target="slide18.xml"/><Relationship Id="rId23" Type="http://schemas.openxmlformats.org/officeDocument/2006/relationships/slide" Target="slide44.xml"/><Relationship Id="rId28" Type="http://schemas.openxmlformats.org/officeDocument/2006/relationships/slide" Target="slide34.xml"/><Relationship Id="rId36" Type="http://schemas.openxmlformats.org/officeDocument/2006/relationships/slide" Target="slide72.xml"/><Relationship Id="rId10" Type="http://schemas.openxmlformats.org/officeDocument/2006/relationships/slide" Target="slide28.xml"/><Relationship Id="rId19" Type="http://schemas.openxmlformats.org/officeDocument/2006/relationships/slide" Target="slide66.xml"/><Relationship Id="rId31" Type="http://schemas.openxmlformats.org/officeDocument/2006/relationships/slide" Target="slide70.xml"/><Relationship Id="rId4" Type="http://schemas.openxmlformats.org/officeDocument/2006/relationships/slide" Target="slide26.xml"/><Relationship Id="rId9" Type="http://schemas.openxmlformats.org/officeDocument/2006/relationships/slide" Target="slide16.xml"/><Relationship Id="rId14" Type="http://schemas.openxmlformats.org/officeDocument/2006/relationships/slide" Target="slide6.xml"/><Relationship Id="rId22" Type="http://schemas.openxmlformats.org/officeDocument/2006/relationships/slide" Target="slide32.xml"/><Relationship Id="rId27" Type="http://schemas.openxmlformats.org/officeDocument/2006/relationships/slide" Target="slide22.xml"/><Relationship Id="rId30" Type="http://schemas.openxmlformats.org/officeDocument/2006/relationships/slide" Target="slide58.xml"/><Relationship Id="rId35" Type="http://schemas.openxmlformats.org/officeDocument/2006/relationships/slide" Target="slide6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410433"/>
              </p:ext>
            </p:extLst>
          </p:nvPr>
        </p:nvGraphicFramePr>
        <p:xfrm>
          <a:off x="0" y="1"/>
          <a:ext cx="9144000" cy="514350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23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ALLGEMEIN</a:t>
                      </a:r>
                      <a:endParaRPr lang="de-D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BIOLOGIE</a:t>
                      </a:r>
                      <a:endParaRPr lang="de-D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ESSEN</a:t>
                      </a:r>
                      <a:endParaRPr lang="de-D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TECHNIK</a:t>
                      </a:r>
                      <a:endParaRPr lang="de-D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GESCHICHTE</a:t>
                      </a:r>
                      <a:endParaRPr lang="de-D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GEOGRAFIE</a:t>
                      </a:r>
                      <a:endParaRPr lang="de-D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35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2" action="ppaction://hlinksldjump"/>
                        </a:rPr>
                        <a:t>20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3" action="ppaction://hlinksldjump"/>
                        </a:rPr>
                        <a:t>20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4" action="ppaction://hlinksldjump"/>
                        </a:rPr>
                        <a:t>20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5" action="ppaction://hlinksldjump"/>
                        </a:rPr>
                        <a:t>20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6" action="ppaction://hlinksldjump"/>
                        </a:rPr>
                        <a:t>20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7" action="ppaction://hlinksldjump"/>
                        </a:rPr>
                        <a:t>20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35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8" action="ppaction://hlinksldjump"/>
                        </a:rPr>
                        <a:t>40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9" action="ppaction://hlinksldjump"/>
                        </a:rPr>
                        <a:t>40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10" action="ppaction://hlinksldjump"/>
                        </a:rPr>
                        <a:t>40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11" action="ppaction://hlinksldjump"/>
                        </a:rPr>
                        <a:t>40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12" action="ppaction://hlinksldjump"/>
                        </a:rPr>
                        <a:t>40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13" action="ppaction://hlinksldjump"/>
                        </a:rPr>
                        <a:t>40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35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14" action="ppaction://hlinksldjump"/>
                        </a:rPr>
                        <a:t>60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15" action="ppaction://hlinksldjump"/>
                        </a:rPr>
                        <a:t>60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16" action="ppaction://hlinksldjump"/>
                        </a:rPr>
                        <a:t>60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17" action="ppaction://hlinksldjump"/>
                        </a:rPr>
                        <a:t>60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18" action="ppaction://hlinksldjump"/>
                        </a:rPr>
                        <a:t>60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19" action="ppaction://hlinksldjump"/>
                        </a:rPr>
                        <a:t>60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35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20" action="ppaction://hlinksldjump"/>
                        </a:rPr>
                        <a:t>80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21" action="ppaction://hlinksldjump"/>
                        </a:rPr>
                        <a:t>80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22" action="ppaction://hlinksldjump"/>
                        </a:rPr>
                        <a:t>80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23" action="ppaction://hlinksldjump"/>
                        </a:rPr>
                        <a:t>80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24" action="ppaction://hlinksldjump"/>
                        </a:rPr>
                        <a:t>80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25" action="ppaction://hlinksldjump"/>
                        </a:rPr>
                        <a:t>80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35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26" action="ppaction://hlinksldjump"/>
                        </a:rPr>
                        <a:t>100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27" action="ppaction://hlinksldjump"/>
                        </a:rPr>
                        <a:t>100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28" action="ppaction://hlinksldjump"/>
                        </a:rPr>
                        <a:t>100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29" action="ppaction://hlinksldjump"/>
                        </a:rPr>
                        <a:t>100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30" action="ppaction://hlinksldjump"/>
                        </a:rPr>
                        <a:t>100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31" action="ppaction://hlinksldjump"/>
                        </a:rPr>
                        <a:t>100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835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3" action="ppaction://hlinksldjump"/>
                        </a:rPr>
                        <a:t>120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32" action="ppaction://hlinksldjump"/>
                        </a:rPr>
                        <a:t>120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33" action="ppaction://hlinksldjump"/>
                        </a:rPr>
                        <a:t>120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34" action="ppaction://hlinksldjump"/>
                        </a:rPr>
                        <a:t>120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35" action="ppaction://hlinksldjump"/>
                        </a:rPr>
                        <a:t>120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36" action="ppaction://hlinksldjump"/>
                        </a:rPr>
                        <a:t>120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3484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b="1" dirty="0"/>
              <a:t>Welches dieser Tiere gehört nicht zu den chinesischen Sternzeichen?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Esel</a:t>
            </a:r>
          </a:p>
          <a:p>
            <a:r>
              <a:rPr lang="de-DE" sz="2400" dirty="0"/>
              <a:t>Pferd</a:t>
            </a:r>
          </a:p>
          <a:p>
            <a:r>
              <a:rPr lang="de-DE" sz="2400" dirty="0"/>
              <a:t>Hahn</a:t>
            </a:r>
          </a:p>
          <a:p>
            <a:r>
              <a:rPr lang="de-DE" sz="2400" dirty="0"/>
              <a:t>Drache</a:t>
            </a:r>
          </a:p>
          <a:p>
            <a:r>
              <a:rPr lang="de-DE" sz="2400" dirty="0"/>
              <a:t>Schwein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2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4197112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b="1" dirty="0"/>
              <a:t>Welches dieser Tiere gehört nicht zu den chinesischen Sternzeichen?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rgbClr val="FF0000"/>
                </a:solidFill>
              </a:rPr>
              <a:t>Esel</a:t>
            </a:r>
          </a:p>
          <a:p>
            <a:r>
              <a:rPr lang="de-DE" sz="2400" dirty="0"/>
              <a:t>Pferd</a:t>
            </a:r>
          </a:p>
          <a:p>
            <a:r>
              <a:rPr lang="de-DE" sz="2400" dirty="0"/>
              <a:t>Hahn</a:t>
            </a:r>
          </a:p>
          <a:p>
            <a:r>
              <a:rPr lang="de-DE" sz="2400" dirty="0"/>
              <a:t>Drache</a:t>
            </a:r>
          </a:p>
          <a:p>
            <a:r>
              <a:rPr lang="de-DE" sz="2400" dirty="0"/>
              <a:t>Schwein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968960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rId2" action="ppaction://hlinksldjump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3022750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Welches dieser Wörter ist ein Palindrom?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Berufstätiger</a:t>
            </a:r>
          </a:p>
          <a:p>
            <a:r>
              <a:rPr lang="de-DE" sz="2400" dirty="0"/>
              <a:t>Auszubildender</a:t>
            </a:r>
          </a:p>
          <a:p>
            <a:r>
              <a:rPr lang="de-DE" sz="2400" dirty="0"/>
              <a:t>Schüler</a:t>
            </a:r>
          </a:p>
          <a:p>
            <a:r>
              <a:rPr lang="de-DE" sz="2400" dirty="0"/>
              <a:t>Rentner</a:t>
            </a:r>
          </a:p>
          <a:p>
            <a:r>
              <a:rPr lang="de-DE" sz="2400" dirty="0"/>
              <a:t>Arbeitsloser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2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2414780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Welches dieser Wörter ist ein Palindrom?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Berufstätiger</a:t>
            </a:r>
          </a:p>
          <a:p>
            <a:r>
              <a:rPr lang="de-DE" sz="2400" dirty="0"/>
              <a:t>Auszubildender</a:t>
            </a:r>
          </a:p>
          <a:p>
            <a:r>
              <a:rPr lang="de-DE" sz="2400" dirty="0"/>
              <a:t>Schüler</a:t>
            </a:r>
          </a:p>
          <a:p>
            <a:r>
              <a:rPr lang="de-DE" sz="2400" dirty="0">
                <a:solidFill>
                  <a:srgbClr val="FF0000"/>
                </a:solidFill>
              </a:rPr>
              <a:t>Rentner</a:t>
            </a:r>
          </a:p>
          <a:p>
            <a:r>
              <a:rPr lang="de-DE" sz="2400" dirty="0"/>
              <a:t>Arbeitsloser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968960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2976268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/>
              <a:t>In welchem Körperteil befindet sich der "Hammer"?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Knie</a:t>
            </a:r>
          </a:p>
          <a:p>
            <a:r>
              <a:rPr lang="de-DE" sz="2400" dirty="0"/>
              <a:t>Ohr</a:t>
            </a:r>
          </a:p>
          <a:p>
            <a:r>
              <a:rPr lang="de-DE" sz="2400" dirty="0"/>
              <a:t>Schulter</a:t>
            </a:r>
          </a:p>
          <a:p>
            <a:r>
              <a:rPr lang="de-DE" sz="2400" dirty="0"/>
              <a:t>Ellbogen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2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3736104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/>
              <a:t>In welchem Körperteil befindet sich der "Hammer"?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Knie</a:t>
            </a:r>
          </a:p>
          <a:p>
            <a:r>
              <a:rPr lang="de-DE" sz="2400" dirty="0">
                <a:solidFill>
                  <a:srgbClr val="FF0000"/>
                </a:solidFill>
              </a:rPr>
              <a:t>Ohr</a:t>
            </a:r>
          </a:p>
          <a:p>
            <a:r>
              <a:rPr lang="de-DE" sz="2400" dirty="0"/>
              <a:t>Schulter</a:t>
            </a:r>
          </a:p>
          <a:p>
            <a:r>
              <a:rPr lang="de-DE" sz="2400" dirty="0"/>
              <a:t>Ellbogen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968960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1198496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Was ist ein Hämatom?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eine Durchfallerkrankung</a:t>
            </a:r>
          </a:p>
          <a:p>
            <a:r>
              <a:rPr lang="de-DE" sz="2400" dirty="0"/>
              <a:t>ein Bluterguss (blauer Fleck)</a:t>
            </a:r>
          </a:p>
          <a:p>
            <a:r>
              <a:rPr lang="de-DE" sz="2400" dirty="0"/>
              <a:t>ein besonders hartnäckiger </a:t>
            </a:r>
            <a:r>
              <a:rPr lang="de-DE" sz="2400" dirty="0" err="1"/>
              <a:t>Fusspilz</a:t>
            </a:r>
            <a:endParaRPr lang="de-DE" sz="2400" dirty="0"/>
          </a:p>
          <a:p>
            <a:r>
              <a:rPr lang="de-DE" sz="2400" dirty="0"/>
              <a:t>ein Magengeschwür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896332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33057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Was ist ein Hämatom?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eine Durchfallerkrankung</a:t>
            </a:r>
          </a:p>
          <a:p>
            <a:r>
              <a:rPr lang="de-DE" sz="2400" dirty="0">
                <a:solidFill>
                  <a:srgbClr val="FF0000"/>
                </a:solidFill>
              </a:rPr>
              <a:t>ein Bluterguss (blauer Fleck)</a:t>
            </a:r>
          </a:p>
          <a:p>
            <a:r>
              <a:rPr lang="de-DE" sz="2400" dirty="0"/>
              <a:t>ein besonders hartnäckiger </a:t>
            </a:r>
            <a:r>
              <a:rPr lang="de-DE" sz="2400" dirty="0" err="1"/>
              <a:t>Fusspilz</a:t>
            </a:r>
            <a:endParaRPr lang="de-DE" sz="2400" dirty="0"/>
          </a:p>
          <a:p>
            <a:r>
              <a:rPr lang="de-DE" sz="2400" dirty="0"/>
              <a:t>ein Magengeschwür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968960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665383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Wieviel Liter Blut hat ein erwachsener Mensch?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1 bis 1,5 Liter</a:t>
            </a:r>
          </a:p>
          <a:p>
            <a:r>
              <a:rPr lang="de-DE" sz="2400" dirty="0"/>
              <a:t>10 bis 14 Liter</a:t>
            </a:r>
          </a:p>
          <a:p>
            <a:r>
              <a:rPr lang="de-DE" sz="2400" dirty="0"/>
              <a:t>6 bis 8 Liter</a:t>
            </a:r>
          </a:p>
          <a:p>
            <a:r>
              <a:rPr lang="de-DE" sz="2400" dirty="0"/>
              <a:t>18 bis 22 Liter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2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1946405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Wieviel Liter Blut hat ein erwachsener Mensch?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1 bis 1,5 Liter</a:t>
            </a:r>
          </a:p>
          <a:p>
            <a:r>
              <a:rPr lang="de-DE" sz="2400" dirty="0"/>
              <a:t>10 bis 14 Liter</a:t>
            </a:r>
          </a:p>
          <a:p>
            <a:r>
              <a:rPr lang="de-DE" sz="2400" dirty="0">
                <a:solidFill>
                  <a:srgbClr val="FF0000"/>
                </a:solidFill>
              </a:rPr>
              <a:t>6 bis 8 Liter</a:t>
            </a:r>
          </a:p>
          <a:p>
            <a:r>
              <a:rPr lang="de-DE" sz="2400" dirty="0"/>
              <a:t>18 bis 22 Liter</a:t>
            </a:r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3968960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3108884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b="1" dirty="0"/>
              <a:t>Welche dieser Farben gehört nicht zu den drei Primärfarben?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250" dirty="0"/>
              <a:t>Gelb</a:t>
            </a:r>
          </a:p>
          <a:p>
            <a:r>
              <a:rPr lang="de-DE" sz="2250" dirty="0"/>
              <a:t>Grün</a:t>
            </a:r>
          </a:p>
          <a:p>
            <a:r>
              <a:rPr lang="de-DE" sz="2250" dirty="0"/>
              <a:t>Rot</a:t>
            </a:r>
          </a:p>
          <a:p>
            <a:r>
              <a:rPr lang="de-DE" sz="2250" dirty="0"/>
              <a:t>Blau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896332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rId2" action="ppaction://hlinksldjump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2856306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Was sind Fontanellen?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Knochenlücken am kindlichen Schädel</a:t>
            </a:r>
          </a:p>
          <a:p>
            <a:r>
              <a:rPr lang="de-DE" sz="2400" dirty="0"/>
              <a:t>Fehlende Rippen am Brustkorb</a:t>
            </a:r>
          </a:p>
          <a:p>
            <a:r>
              <a:rPr lang="de-DE" sz="2400" dirty="0"/>
              <a:t>Fehlende Bandscheiben der Wirbelsäule</a:t>
            </a:r>
          </a:p>
          <a:p>
            <a:r>
              <a:rPr lang="de-DE" sz="2400" dirty="0"/>
              <a:t>Milchzähne im Erwachsenenalter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2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753957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Was sind Fontanellen?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rgbClr val="FF0000"/>
                </a:solidFill>
              </a:rPr>
              <a:t>Knochenlücken am kindlichen Schädel</a:t>
            </a:r>
          </a:p>
          <a:p>
            <a:r>
              <a:rPr lang="de-DE" sz="2400" dirty="0"/>
              <a:t>Fehlende Rippen am Brustkorb</a:t>
            </a:r>
          </a:p>
          <a:p>
            <a:r>
              <a:rPr lang="de-DE" sz="2400" dirty="0"/>
              <a:t>Fehlende Bandscheiben der Wirbelsäule</a:t>
            </a:r>
          </a:p>
          <a:p>
            <a:r>
              <a:rPr lang="de-DE" sz="2400" dirty="0"/>
              <a:t>Milchzähne im Erwachsenenalter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968960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3050151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b="1" dirty="0"/>
              <a:t>Für welches chemische Element steht der </a:t>
            </a:r>
            <a:r>
              <a:rPr lang="de-DE" sz="3200" b="1" dirty="0" smtClean="0"/>
              <a:t>Buchstabe </a:t>
            </a:r>
            <a:r>
              <a:rPr lang="de-DE" sz="3200" b="1" dirty="0"/>
              <a:t>" N "?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b="1" dirty="0"/>
              <a:t>Sauerstoff</a:t>
            </a:r>
          </a:p>
          <a:p>
            <a:r>
              <a:rPr lang="de-DE" sz="2400" b="1" dirty="0"/>
              <a:t>Blei</a:t>
            </a:r>
          </a:p>
          <a:p>
            <a:r>
              <a:rPr lang="de-DE" sz="2400" b="1" dirty="0"/>
              <a:t>Stickstoff</a:t>
            </a:r>
          </a:p>
          <a:p>
            <a:r>
              <a:rPr lang="de-DE" sz="2400" b="1" dirty="0"/>
              <a:t>Neon</a:t>
            </a:r>
          </a:p>
          <a:p>
            <a:r>
              <a:rPr lang="de-DE" sz="2400" b="1" dirty="0"/>
              <a:t>Natrium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2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3708532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b="1" dirty="0"/>
              <a:t>Für welches chemische Element steht der </a:t>
            </a:r>
            <a:r>
              <a:rPr lang="de-DE" sz="3200" b="1" dirty="0" smtClean="0"/>
              <a:t>Buchstabe </a:t>
            </a:r>
            <a:r>
              <a:rPr lang="de-DE" sz="3200" b="1" dirty="0"/>
              <a:t>" N "?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b="1" dirty="0"/>
              <a:t>Sauerstoff</a:t>
            </a:r>
          </a:p>
          <a:p>
            <a:r>
              <a:rPr lang="de-DE" sz="2400" b="1" dirty="0"/>
              <a:t>Blei</a:t>
            </a:r>
          </a:p>
          <a:p>
            <a:r>
              <a:rPr lang="de-DE" sz="2400" b="1" dirty="0">
                <a:solidFill>
                  <a:srgbClr val="FF0000"/>
                </a:solidFill>
              </a:rPr>
              <a:t>Stickstoff</a:t>
            </a:r>
          </a:p>
          <a:p>
            <a:r>
              <a:rPr lang="de-DE" sz="2400" b="1" dirty="0"/>
              <a:t>Neon</a:t>
            </a:r>
          </a:p>
          <a:p>
            <a:r>
              <a:rPr lang="de-DE" sz="2400" b="1" dirty="0"/>
              <a:t>Natrium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968960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rId2" action="ppaction://hlinksldjump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1609109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Was ist eine Arteriosklerose?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Darmverschluß</a:t>
            </a:r>
            <a:endParaRPr lang="en-US" sz="2400" dirty="0"/>
          </a:p>
          <a:p>
            <a:r>
              <a:rPr lang="en-US" sz="2400" dirty="0" err="1"/>
              <a:t>Gefäßverkalkung</a:t>
            </a:r>
            <a:endParaRPr lang="en-US" sz="2400" dirty="0"/>
          </a:p>
          <a:p>
            <a:r>
              <a:rPr lang="en-US" sz="2400" dirty="0" err="1"/>
              <a:t>Hirnblutung</a:t>
            </a:r>
            <a:endParaRPr lang="en-US" sz="2400" dirty="0"/>
          </a:p>
          <a:p>
            <a:r>
              <a:rPr lang="en-US" sz="2400" dirty="0" err="1"/>
              <a:t>Herzinfarkt</a:t>
            </a:r>
            <a:endParaRPr lang="en-US" sz="2400" dirty="0"/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2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4262687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Was ist eine Arteriosklerose?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Darmverschluß</a:t>
            </a:r>
            <a:endParaRPr lang="en-US" sz="2400" dirty="0"/>
          </a:p>
          <a:p>
            <a:r>
              <a:rPr lang="en-US" sz="2400" dirty="0" err="1">
                <a:solidFill>
                  <a:srgbClr val="FF0000"/>
                </a:solidFill>
              </a:rPr>
              <a:t>Gefäßverkalkung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err="1"/>
              <a:t>Hirnblutung</a:t>
            </a:r>
            <a:endParaRPr lang="en-US" sz="2400" dirty="0"/>
          </a:p>
          <a:p>
            <a:r>
              <a:rPr lang="en-US" sz="2400" dirty="0" err="1"/>
              <a:t>Herzinfarkt</a:t>
            </a:r>
            <a:endParaRPr lang="en-US" sz="2400" dirty="0"/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968960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670269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/>
              <a:t>Wie nennen Franzosen einen dünnen Pfannkuchen?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 err="1"/>
              <a:t>Crepes</a:t>
            </a:r>
            <a:endParaRPr lang="de-DE" sz="2400" dirty="0"/>
          </a:p>
          <a:p>
            <a:r>
              <a:rPr lang="de-DE" sz="2400" dirty="0" err="1"/>
              <a:t>Croýton</a:t>
            </a:r>
            <a:endParaRPr lang="de-DE" sz="2400" dirty="0"/>
          </a:p>
          <a:p>
            <a:r>
              <a:rPr lang="de-DE" sz="2400" dirty="0" err="1"/>
              <a:t>Crìtin</a:t>
            </a:r>
            <a:endParaRPr lang="de-DE" sz="2400" dirty="0"/>
          </a:p>
          <a:p>
            <a:r>
              <a:rPr lang="de-DE" sz="2400" dirty="0"/>
              <a:t>Cointreau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2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452214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/>
              <a:t>Wie nennen Franzosen einen dünnen Pfannkuchen?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 err="1">
                <a:solidFill>
                  <a:srgbClr val="FF0000"/>
                </a:solidFill>
              </a:rPr>
              <a:t>Crepes</a:t>
            </a:r>
            <a:endParaRPr lang="de-DE" sz="2400" dirty="0">
              <a:solidFill>
                <a:srgbClr val="FF0000"/>
              </a:solidFill>
            </a:endParaRPr>
          </a:p>
          <a:p>
            <a:r>
              <a:rPr lang="de-DE" sz="2400" dirty="0" err="1"/>
              <a:t>Croýton</a:t>
            </a:r>
            <a:endParaRPr lang="de-DE" sz="2400" dirty="0"/>
          </a:p>
          <a:p>
            <a:r>
              <a:rPr lang="de-DE" sz="2400" dirty="0" err="1"/>
              <a:t>Crìtin</a:t>
            </a:r>
            <a:endParaRPr lang="de-DE" sz="2400" dirty="0"/>
          </a:p>
          <a:p>
            <a:r>
              <a:rPr lang="de-DE" sz="2400" dirty="0"/>
              <a:t>Cointreau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968960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647778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846" y="213132"/>
            <a:ext cx="7584403" cy="1131570"/>
          </a:xfrm>
        </p:spPr>
        <p:txBody>
          <a:bodyPr>
            <a:noAutofit/>
          </a:bodyPr>
          <a:lstStyle/>
          <a:p>
            <a:r>
              <a:rPr lang="de-DE" sz="3200" b="1" dirty="0"/>
              <a:t>Wie lange müssen Nudeln ungefähr kochen, bis sie gar sind?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400" dirty="0"/>
              <a:t> 2 Minuten</a:t>
            </a:r>
          </a:p>
          <a:p>
            <a:r>
              <a:rPr lang="fi-FI" sz="2400" dirty="0"/>
              <a:t>30 Minuten</a:t>
            </a:r>
          </a:p>
          <a:p>
            <a:r>
              <a:rPr lang="fi-FI" sz="2400" dirty="0"/>
              <a:t>10 Minuten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896332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2899577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400" dirty="0"/>
              <a:t> 2 Minuten</a:t>
            </a:r>
          </a:p>
          <a:p>
            <a:r>
              <a:rPr lang="fi-FI" sz="2400" dirty="0"/>
              <a:t>30 Minuten</a:t>
            </a:r>
          </a:p>
          <a:p>
            <a:r>
              <a:rPr lang="fi-FI" sz="2400" dirty="0">
                <a:solidFill>
                  <a:srgbClr val="FF0000"/>
                </a:solidFill>
              </a:rPr>
              <a:t>10 Minuten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968960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655846" y="213132"/>
            <a:ext cx="7584403" cy="1131570"/>
          </a:xfrm>
        </p:spPr>
        <p:txBody>
          <a:bodyPr>
            <a:noAutofit/>
          </a:bodyPr>
          <a:lstStyle/>
          <a:p>
            <a:r>
              <a:rPr lang="de-DE" sz="3200" b="1" dirty="0"/>
              <a:t>Wie lange müssen Nudeln ungefähr kochen, bis sie gar sind?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3424388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b="1" dirty="0"/>
              <a:t>Welche dieser Farben gehört nicht zu den drei Primärfarben?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250" dirty="0"/>
              <a:t>Gelb</a:t>
            </a:r>
          </a:p>
          <a:p>
            <a:r>
              <a:rPr lang="de-DE" sz="2250" dirty="0">
                <a:solidFill>
                  <a:srgbClr val="FF0000"/>
                </a:solidFill>
              </a:rPr>
              <a:t>Grün</a:t>
            </a:r>
          </a:p>
          <a:p>
            <a:r>
              <a:rPr lang="de-DE" sz="2250" dirty="0"/>
              <a:t>Rot</a:t>
            </a:r>
          </a:p>
          <a:p>
            <a:r>
              <a:rPr lang="de-DE" sz="2250" dirty="0"/>
              <a:t>Blau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968960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rId2" action="ppaction://hlinksldjump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910096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Woher stammt die Kartoffel?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Indien</a:t>
            </a:r>
          </a:p>
          <a:p>
            <a:r>
              <a:rPr lang="de-DE" sz="2400" dirty="0"/>
              <a:t>Südamerika</a:t>
            </a:r>
          </a:p>
          <a:p>
            <a:r>
              <a:rPr lang="de-DE" sz="2400" dirty="0"/>
              <a:t>Deutschland</a:t>
            </a:r>
          </a:p>
          <a:p>
            <a:r>
              <a:rPr lang="de-DE" sz="2400" dirty="0"/>
              <a:t>Spanien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2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3313087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Woher stammt die Kartoffel?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Indien</a:t>
            </a:r>
          </a:p>
          <a:p>
            <a:r>
              <a:rPr lang="de-DE" sz="2400" dirty="0">
                <a:solidFill>
                  <a:srgbClr val="FF0000"/>
                </a:solidFill>
              </a:rPr>
              <a:t>Südamerika</a:t>
            </a:r>
          </a:p>
          <a:p>
            <a:r>
              <a:rPr lang="de-DE" sz="2400" dirty="0"/>
              <a:t>Deutschland</a:t>
            </a:r>
          </a:p>
          <a:p>
            <a:r>
              <a:rPr lang="de-DE" sz="2400" dirty="0"/>
              <a:t>Spanien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968960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257670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Welches Gemüse ist kein Wurzelgemüse 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Rettich</a:t>
            </a:r>
          </a:p>
          <a:p>
            <a:r>
              <a:rPr lang="de-DE" sz="2400" dirty="0"/>
              <a:t>Karotte</a:t>
            </a:r>
          </a:p>
          <a:p>
            <a:r>
              <a:rPr lang="de-DE" sz="2400" dirty="0"/>
              <a:t>Kohlrabi</a:t>
            </a:r>
          </a:p>
          <a:p>
            <a:r>
              <a:rPr lang="de-DE" sz="2400" dirty="0"/>
              <a:t>Sellerie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2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3469840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Welches Gemüse ist kein Wurzelgemüse 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Rettich</a:t>
            </a:r>
          </a:p>
          <a:p>
            <a:r>
              <a:rPr lang="de-DE" sz="2400" dirty="0"/>
              <a:t>Karotte</a:t>
            </a:r>
          </a:p>
          <a:p>
            <a:r>
              <a:rPr lang="de-DE" sz="2400" dirty="0">
                <a:solidFill>
                  <a:srgbClr val="FF0000"/>
                </a:solidFill>
              </a:rPr>
              <a:t>Kohlrabi</a:t>
            </a:r>
          </a:p>
          <a:p>
            <a:r>
              <a:rPr lang="de-DE" sz="2400" dirty="0"/>
              <a:t>Sellerie</a:t>
            </a:r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3968960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278155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2400" b="1" dirty="0"/>
              <a:t>Welche Säure ist laut Flaschenetikett neben Kohlensäure ebenfalls in Coca Cola enthalten?</a:t>
            </a:r>
            <a:endParaRPr lang="de-DE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Essigsäure</a:t>
            </a:r>
          </a:p>
          <a:p>
            <a:r>
              <a:rPr lang="de-DE" sz="2400" dirty="0"/>
              <a:t>Salzsäure</a:t>
            </a:r>
          </a:p>
          <a:p>
            <a:r>
              <a:rPr lang="de-DE" sz="2400" dirty="0"/>
              <a:t>Phosphorsäure</a:t>
            </a:r>
          </a:p>
          <a:p>
            <a:r>
              <a:rPr lang="de-DE" sz="2400" dirty="0"/>
              <a:t>Zitronensäure</a:t>
            </a:r>
          </a:p>
          <a:p>
            <a:r>
              <a:rPr lang="de-DE" sz="2400" dirty="0"/>
              <a:t>Ameisensäure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2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2201977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2400" b="1" dirty="0"/>
              <a:t>Welche Säure ist laut Flaschenetikett neben Kohlensäure ebenfalls in Coca Cola enthalten?</a:t>
            </a:r>
            <a:endParaRPr lang="de-DE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Essigsäure</a:t>
            </a:r>
          </a:p>
          <a:p>
            <a:r>
              <a:rPr lang="de-DE" sz="2400" dirty="0"/>
              <a:t>Salzsäure</a:t>
            </a:r>
          </a:p>
          <a:p>
            <a:r>
              <a:rPr lang="de-DE" sz="2400" dirty="0">
                <a:solidFill>
                  <a:srgbClr val="FF0000"/>
                </a:solidFill>
              </a:rPr>
              <a:t>Phosphorsäure</a:t>
            </a:r>
          </a:p>
          <a:p>
            <a:r>
              <a:rPr lang="de-DE" sz="2400" dirty="0"/>
              <a:t>Zitronensäure</a:t>
            </a:r>
          </a:p>
          <a:p>
            <a:r>
              <a:rPr lang="de-DE" sz="2400" dirty="0"/>
              <a:t>Ameisensäure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968960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1071298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b="1" dirty="0"/>
              <a:t>Mit welchem Fleisch wird ein Original Wiener Schnitzel zubereitet?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Kalbfleisch</a:t>
            </a:r>
          </a:p>
          <a:p>
            <a:r>
              <a:rPr lang="de-DE" sz="2400" dirty="0"/>
              <a:t>Lammfleisch</a:t>
            </a:r>
          </a:p>
          <a:p>
            <a:r>
              <a:rPr lang="de-DE" sz="2400" dirty="0"/>
              <a:t>Schweinefleisch</a:t>
            </a:r>
          </a:p>
          <a:p>
            <a:r>
              <a:rPr lang="de-DE" sz="2400" dirty="0"/>
              <a:t>Putenfleisch</a:t>
            </a:r>
          </a:p>
          <a:p>
            <a:r>
              <a:rPr lang="de-DE" sz="2400" dirty="0"/>
              <a:t>Pferdefleisch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2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2064986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b="1" dirty="0"/>
              <a:t>Mit welchem Fleisch wird ein Original Wiener Schnitzel zubereitet?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rgbClr val="FF0000"/>
                </a:solidFill>
              </a:rPr>
              <a:t>Kalbfleisch</a:t>
            </a:r>
          </a:p>
          <a:p>
            <a:r>
              <a:rPr lang="de-DE" sz="2400" dirty="0"/>
              <a:t>Lammfleisch</a:t>
            </a:r>
          </a:p>
          <a:p>
            <a:r>
              <a:rPr lang="de-DE" sz="2400" dirty="0"/>
              <a:t>Schweinefleisch</a:t>
            </a:r>
          </a:p>
          <a:p>
            <a:r>
              <a:rPr lang="de-DE" sz="2400" dirty="0"/>
              <a:t>Putenfleisch</a:t>
            </a:r>
          </a:p>
          <a:p>
            <a:r>
              <a:rPr lang="de-DE" sz="2400" dirty="0"/>
              <a:t>Pferdefleisch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968960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rId2" action="ppaction://hlinksldjump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127326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Was ist EIN Byte 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beißen</a:t>
            </a:r>
          </a:p>
          <a:p>
            <a:r>
              <a:rPr lang="de-DE" sz="2400" dirty="0" err="1"/>
              <a:t>Beautynet</a:t>
            </a:r>
            <a:endParaRPr lang="de-DE" sz="2400" dirty="0"/>
          </a:p>
          <a:p>
            <a:r>
              <a:rPr lang="de-DE" sz="2400" dirty="0"/>
              <a:t>Maßeinheit für Speicherplatz</a:t>
            </a:r>
          </a:p>
          <a:p>
            <a:r>
              <a:rPr lang="de-DE" sz="2400" dirty="0"/>
              <a:t>Geschwindigkeitsanzeige für den Computer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2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1348157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Was ist EIN Byte 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beißen</a:t>
            </a:r>
          </a:p>
          <a:p>
            <a:r>
              <a:rPr lang="de-DE" sz="2400" dirty="0" err="1"/>
              <a:t>Beautynet</a:t>
            </a:r>
            <a:endParaRPr lang="de-DE" sz="2400" dirty="0"/>
          </a:p>
          <a:p>
            <a:r>
              <a:rPr lang="de-DE" sz="2400" dirty="0">
                <a:solidFill>
                  <a:srgbClr val="FF0000"/>
                </a:solidFill>
              </a:rPr>
              <a:t>Maßeinheit für Speicherplatz</a:t>
            </a:r>
          </a:p>
          <a:p>
            <a:r>
              <a:rPr lang="de-DE" sz="2400" dirty="0"/>
              <a:t>Geschwindigkeitsanzeige für den Computer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968960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1506076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Was ist schwerer?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sieben Pfund Styropor</a:t>
            </a:r>
          </a:p>
          <a:p>
            <a:r>
              <a:rPr lang="de-DE" sz="2400" dirty="0"/>
              <a:t>drei Kilo Eisen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2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236205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Was misst man in der Einheit "Ohm"?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Die elektrische Leistung</a:t>
            </a:r>
          </a:p>
          <a:p>
            <a:r>
              <a:rPr lang="de-DE" sz="2400" dirty="0"/>
              <a:t>Den elektrischen Widerstand</a:t>
            </a:r>
          </a:p>
          <a:p>
            <a:r>
              <a:rPr lang="de-DE" sz="2400" dirty="0"/>
              <a:t>Die Stromstärke</a:t>
            </a:r>
          </a:p>
          <a:p>
            <a:r>
              <a:rPr lang="de-DE" sz="2400" dirty="0"/>
              <a:t>Die elektrische Spannung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896332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2246177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Was misst man in der Einheit "Ohm"?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Die elektrische Leistung</a:t>
            </a:r>
          </a:p>
          <a:p>
            <a:r>
              <a:rPr lang="de-DE" sz="2400" dirty="0">
                <a:solidFill>
                  <a:srgbClr val="FF0000"/>
                </a:solidFill>
              </a:rPr>
              <a:t>Den elektrischen Widerstand</a:t>
            </a:r>
          </a:p>
          <a:p>
            <a:r>
              <a:rPr lang="de-DE" sz="2400" dirty="0"/>
              <a:t>Die Stromstärke</a:t>
            </a:r>
          </a:p>
          <a:p>
            <a:r>
              <a:rPr lang="de-DE" sz="2400" dirty="0"/>
              <a:t>Die elektrische Spannung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968960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241976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Welches Gerät zeigt uns den Luftdruck an?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 err="1"/>
              <a:t>Isometer</a:t>
            </a:r>
            <a:endParaRPr lang="de-DE" sz="2400" dirty="0"/>
          </a:p>
          <a:p>
            <a:r>
              <a:rPr lang="de-DE" sz="2400" dirty="0"/>
              <a:t>Thermometer</a:t>
            </a:r>
          </a:p>
          <a:p>
            <a:r>
              <a:rPr lang="de-DE" sz="2400" dirty="0"/>
              <a:t>Barometer</a:t>
            </a:r>
          </a:p>
          <a:p>
            <a:r>
              <a:rPr lang="de-DE" sz="2400" dirty="0"/>
              <a:t>Hydrometer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2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3338924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Welches Gerät zeigt uns den Luftdruck an?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 err="1"/>
              <a:t>Isometer</a:t>
            </a:r>
            <a:endParaRPr lang="de-DE" sz="2400" dirty="0"/>
          </a:p>
          <a:p>
            <a:r>
              <a:rPr lang="de-DE" sz="2400" dirty="0"/>
              <a:t>Thermometer</a:t>
            </a:r>
          </a:p>
          <a:p>
            <a:r>
              <a:rPr lang="de-DE" sz="2400" dirty="0">
                <a:solidFill>
                  <a:srgbClr val="FF0000"/>
                </a:solidFill>
              </a:rPr>
              <a:t>Barometer</a:t>
            </a:r>
          </a:p>
          <a:p>
            <a:r>
              <a:rPr lang="de-DE" sz="2400" dirty="0"/>
              <a:t>Hydrometer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968960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3267955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b="1" dirty="0"/>
              <a:t>Wie viel Byte hat ein Kilobyte?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686</a:t>
            </a:r>
          </a:p>
          <a:p>
            <a:r>
              <a:rPr lang="de-DE" sz="2400" dirty="0"/>
              <a:t>868</a:t>
            </a:r>
          </a:p>
          <a:p>
            <a:r>
              <a:rPr lang="de-DE" sz="2400" dirty="0"/>
              <a:t>972</a:t>
            </a:r>
          </a:p>
          <a:p>
            <a:r>
              <a:rPr lang="de-DE" sz="2400" dirty="0"/>
              <a:t>1024</a:t>
            </a:r>
          </a:p>
          <a:p>
            <a:r>
              <a:rPr lang="de-DE" sz="2400" dirty="0"/>
              <a:t>1112</a:t>
            </a:r>
          </a:p>
          <a:p>
            <a:r>
              <a:rPr lang="de-DE" sz="2400" dirty="0"/>
              <a:t>64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2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1288903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b="1" dirty="0"/>
              <a:t>Wie viel Byte hat ein Kilobyte?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686</a:t>
            </a:r>
          </a:p>
          <a:p>
            <a:r>
              <a:rPr lang="de-DE" sz="2400" dirty="0"/>
              <a:t>868</a:t>
            </a:r>
          </a:p>
          <a:p>
            <a:r>
              <a:rPr lang="de-DE" sz="2400" dirty="0"/>
              <a:t>972</a:t>
            </a:r>
          </a:p>
          <a:p>
            <a:r>
              <a:rPr lang="de-DE" sz="2400" dirty="0">
                <a:solidFill>
                  <a:srgbClr val="FF0000"/>
                </a:solidFill>
              </a:rPr>
              <a:t>1024</a:t>
            </a:r>
          </a:p>
          <a:p>
            <a:r>
              <a:rPr lang="de-DE" sz="2400" dirty="0"/>
              <a:t>1112</a:t>
            </a:r>
          </a:p>
          <a:p>
            <a:r>
              <a:rPr lang="de-DE" sz="2400" dirty="0"/>
              <a:t>64</a:t>
            </a:r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3968960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3212521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5042" y="213132"/>
            <a:ext cx="8923284" cy="1131570"/>
          </a:xfrm>
        </p:spPr>
        <p:txBody>
          <a:bodyPr>
            <a:noAutofit/>
          </a:bodyPr>
          <a:lstStyle/>
          <a:p>
            <a:r>
              <a:rPr lang="de-DE" sz="2600" b="1" dirty="0"/>
              <a:t>Wie bezeichnet man den Rechner, der im Netzwerk seine Dienste allen anderen angeschlossenen Computern zur Verfügung stellt?</a:t>
            </a:r>
            <a:endParaRPr lang="de-DE" sz="2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Server</a:t>
            </a:r>
          </a:p>
          <a:p>
            <a:r>
              <a:rPr lang="de-DE" sz="2400" dirty="0"/>
              <a:t>Pusher</a:t>
            </a:r>
          </a:p>
          <a:p>
            <a:r>
              <a:rPr lang="de-DE" sz="2400" dirty="0"/>
              <a:t>Proxy</a:t>
            </a:r>
          </a:p>
          <a:p>
            <a:r>
              <a:rPr lang="de-DE" sz="2400" dirty="0"/>
              <a:t>Provider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2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973214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rgbClr val="FF0000"/>
                </a:solidFill>
              </a:rPr>
              <a:t>Server</a:t>
            </a:r>
          </a:p>
          <a:p>
            <a:r>
              <a:rPr lang="de-DE" sz="2400" dirty="0"/>
              <a:t>Pusher</a:t>
            </a:r>
          </a:p>
          <a:p>
            <a:r>
              <a:rPr lang="de-DE" sz="2400" dirty="0"/>
              <a:t>Proxy</a:t>
            </a:r>
          </a:p>
          <a:p>
            <a:r>
              <a:rPr lang="de-DE" sz="2400" dirty="0"/>
              <a:t>Provider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968960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145042" y="213132"/>
            <a:ext cx="8923284" cy="1131570"/>
          </a:xfrm>
        </p:spPr>
        <p:txBody>
          <a:bodyPr>
            <a:noAutofit/>
          </a:bodyPr>
          <a:lstStyle/>
          <a:p>
            <a:r>
              <a:rPr lang="de-DE" sz="2600" b="1" dirty="0"/>
              <a:t>Wie bezeichnet man den Rechner, der im Netzwerk seine Dienste allen anderen angeschlossenen Computern zur Verfügung stellt?</a:t>
            </a:r>
            <a:endParaRPr lang="de-DE" sz="2600" dirty="0"/>
          </a:p>
        </p:txBody>
      </p:sp>
    </p:spTree>
    <p:extLst>
      <p:ext uri="{BB962C8B-B14F-4D97-AF65-F5344CB8AC3E}">
        <p14:creationId xmlns:p14="http://schemas.microsoft.com/office/powerpoint/2010/main" val="2765150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Was ist mit Aviatik gemeint?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Die frühere Bezeichnung für Fliegerei.</a:t>
            </a:r>
          </a:p>
          <a:p>
            <a:r>
              <a:rPr lang="de-DE" sz="2400" dirty="0"/>
              <a:t>Der erste deutsche Erdsatellit.</a:t>
            </a:r>
          </a:p>
          <a:p>
            <a:r>
              <a:rPr lang="de-DE" sz="2400" dirty="0"/>
              <a:t>Die Strömung zweier paralleler Strahltriebwerke.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2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1136783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Was ist mit Aviatik gemeint?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rgbClr val="FF0000"/>
                </a:solidFill>
              </a:rPr>
              <a:t>Die frühere Bezeichnung für Fliegerei.</a:t>
            </a:r>
          </a:p>
          <a:p>
            <a:r>
              <a:rPr lang="de-DE" sz="2400" dirty="0"/>
              <a:t>Der erste deutsche Erdsatellit.</a:t>
            </a:r>
          </a:p>
          <a:p>
            <a:r>
              <a:rPr lang="de-DE" sz="2400" dirty="0"/>
              <a:t>Die Strömung zweier paralleler Strahltriebwerke.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968960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rId2" action="ppaction://hlinksldjump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62266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Was ist schwerer?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rgbClr val="FF0000"/>
                </a:solidFill>
              </a:rPr>
              <a:t>sieben Pfund Styropor</a:t>
            </a:r>
          </a:p>
          <a:p>
            <a:r>
              <a:rPr lang="de-DE" sz="2400" dirty="0"/>
              <a:t>drei Kilo Eisen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968960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1206995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Wie lautet der Spitzname für die USA?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Uncle Tom</a:t>
            </a:r>
          </a:p>
          <a:p>
            <a:r>
              <a:rPr lang="en-US" sz="2400" dirty="0"/>
              <a:t>Uncle Ben</a:t>
            </a:r>
          </a:p>
          <a:p>
            <a:r>
              <a:rPr lang="en-US" sz="2400" dirty="0"/>
              <a:t>Uncle Bill</a:t>
            </a:r>
          </a:p>
          <a:p>
            <a:r>
              <a:rPr lang="en-US" sz="2400" dirty="0"/>
              <a:t>Uncle Sam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2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2285221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Wie lautet der Spitzname für die USA?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Uncle Tom</a:t>
            </a:r>
          </a:p>
          <a:p>
            <a:r>
              <a:rPr lang="en-US" sz="2400" dirty="0"/>
              <a:t>Uncle Ben</a:t>
            </a:r>
          </a:p>
          <a:p>
            <a:r>
              <a:rPr lang="en-US" sz="2400" dirty="0"/>
              <a:t>Uncle Bill</a:t>
            </a:r>
          </a:p>
          <a:p>
            <a:r>
              <a:rPr lang="en-US" sz="2400" dirty="0">
                <a:solidFill>
                  <a:srgbClr val="FF0000"/>
                </a:solidFill>
              </a:rPr>
              <a:t>Uncle Sam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968960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855700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2333" y="213132"/>
            <a:ext cx="7838615" cy="1131570"/>
          </a:xfrm>
        </p:spPr>
        <p:txBody>
          <a:bodyPr>
            <a:noAutofit/>
          </a:bodyPr>
          <a:lstStyle/>
          <a:p>
            <a:r>
              <a:rPr lang="de-DE" b="1" dirty="0"/>
              <a:t>Wie heißen die Ureinwohner Australiens?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Aborigines</a:t>
            </a:r>
          </a:p>
          <a:p>
            <a:r>
              <a:rPr lang="de-DE" sz="2400" dirty="0" err="1"/>
              <a:t>Australians</a:t>
            </a:r>
            <a:endParaRPr lang="de-DE" sz="2400" dirty="0"/>
          </a:p>
          <a:p>
            <a:r>
              <a:rPr lang="de-DE" sz="2400" dirty="0" err="1"/>
              <a:t>Ozzies</a:t>
            </a:r>
            <a:endParaRPr lang="de-DE" sz="2400" dirty="0"/>
          </a:p>
          <a:p>
            <a:r>
              <a:rPr lang="de-DE" sz="2400" dirty="0"/>
              <a:t>Bantu</a:t>
            </a:r>
          </a:p>
          <a:p>
            <a:r>
              <a:rPr lang="de-DE" sz="2400" dirty="0" err="1"/>
              <a:t>Hutsi</a:t>
            </a:r>
            <a:endParaRPr lang="de-DE" sz="2400" dirty="0"/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896332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3895776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rgbClr val="FF0000"/>
                </a:solidFill>
              </a:rPr>
              <a:t>Aborigines</a:t>
            </a:r>
          </a:p>
          <a:p>
            <a:r>
              <a:rPr lang="de-DE" sz="2400" dirty="0" err="1"/>
              <a:t>Australians</a:t>
            </a:r>
            <a:endParaRPr lang="de-DE" sz="2400" dirty="0"/>
          </a:p>
          <a:p>
            <a:r>
              <a:rPr lang="de-DE" sz="2400" dirty="0" err="1"/>
              <a:t>Ozzies</a:t>
            </a:r>
            <a:endParaRPr lang="de-DE" sz="2400" dirty="0"/>
          </a:p>
          <a:p>
            <a:r>
              <a:rPr lang="de-DE" sz="2400" dirty="0"/>
              <a:t>Bantu</a:t>
            </a:r>
          </a:p>
          <a:p>
            <a:r>
              <a:rPr lang="de-DE" sz="2400" dirty="0" err="1"/>
              <a:t>Hutsi</a:t>
            </a:r>
            <a:endParaRPr lang="de-DE" sz="2400" dirty="0"/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968960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542333" y="213132"/>
            <a:ext cx="7838615" cy="1131570"/>
          </a:xfrm>
        </p:spPr>
        <p:txBody>
          <a:bodyPr>
            <a:noAutofit/>
          </a:bodyPr>
          <a:lstStyle/>
          <a:p>
            <a:r>
              <a:rPr lang="de-DE" b="1" dirty="0"/>
              <a:t>Wie heißen die Ureinwohner Australiens?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59890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5043" y="213132"/>
            <a:ext cx="8841302" cy="1131570"/>
          </a:xfrm>
        </p:spPr>
        <p:txBody>
          <a:bodyPr>
            <a:noAutofit/>
          </a:bodyPr>
          <a:lstStyle/>
          <a:p>
            <a:r>
              <a:rPr lang="de-DE" sz="2600" b="1" dirty="0"/>
              <a:t>Die 2.Strophe der deutschen Nationalhymne beginnt mit den Worten: Deutsche Frauen, deutsche Treue, deutscher Wein und...?</a:t>
            </a:r>
            <a:endParaRPr lang="de-DE" sz="2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Deutscher Stolz</a:t>
            </a:r>
          </a:p>
          <a:p>
            <a:r>
              <a:rPr lang="de-DE" sz="2400" dirty="0"/>
              <a:t>Deutsches Reich</a:t>
            </a:r>
          </a:p>
          <a:p>
            <a:r>
              <a:rPr lang="de-DE" sz="2400" dirty="0"/>
              <a:t>Deutscher Sang</a:t>
            </a:r>
          </a:p>
          <a:p>
            <a:r>
              <a:rPr lang="de-DE" sz="2400" dirty="0"/>
              <a:t>Deutsches Leid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2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3437499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Deutscher Stolz</a:t>
            </a:r>
          </a:p>
          <a:p>
            <a:r>
              <a:rPr lang="de-DE" sz="2400" dirty="0"/>
              <a:t>Deutsches Reich</a:t>
            </a:r>
          </a:p>
          <a:p>
            <a:r>
              <a:rPr lang="de-DE" sz="2400" dirty="0">
                <a:solidFill>
                  <a:srgbClr val="FF0000"/>
                </a:solidFill>
              </a:rPr>
              <a:t>Deutscher Sang</a:t>
            </a:r>
          </a:p>
          <a:p>
            <a:r>
              <a:rPr lang="de-DE" sz="2400" dirty="0"/>
              <a:t>Deutsches Leid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968960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145043" y="213132"/>
            <a:ext cx="8841302" cy="1131570"/>
          </a:xfrm>
        </p:spPr>
        <p:txBody>
          <a:bodyPr>
            <a:noAutofit/>
          </a:bodyPr>
          <a:lstStyle/>
          <a:p>
            <a:r>
              <a:rPr lang="de-DE" sz="2600" b="1" dirty="0"/>
              <a:t>Die 2.Strophe der deutschen Nationalhymne beginnt mit den Worten: Deutsche Frauen, deutsche Treue, deutscher Wein und...?</a:t>
            </a:r>
            <a:endParaRPr lang="de-DE" sz="2600" dirty="0"/>
          </a:p>
        </p:txBody>
      </p:sp>
    </p:spTree>
    <p:extLst>
      <p:ext uri="{BB962C8B-B14F-4D97-AF65-F5344CB8AC3E}">
        <p14:creationId xmlns:p14="http://schemas.microsoft.com/office/powerpoint/2010/main" val="1372898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b="1" dirty="0"/>
              <a:t>Warum wurde ursprünglich die Melodie der deutsche Nationalhymne geschrieben?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Als Kirchenlied</a:t>
            </a:r>
          </a:p>
          <a:p>
            <a:r>
              <a:rPr lang="de-DE" sz="2400" dirty="0"/>
              <a:t>Als Protestlied</a:t>
            </a:r>
          </a:p>
          <a:p>
            <a:r>
              <a:rPr lang="de-DE" sz="2400" dirty="0"/>
              <a:t>Als Geburtstagslied</a:t>
            </a:r>
          </a:p>
          <a:p>
            <a:r>
              <a:rPr lang="de-DE" sz="2400" dirty="0"/>
              <a:t>Als Kriegslied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2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588473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b="1" dirty="0"/>
              <a:t>Warum wurde ursprünglich die Melodie der deutsche Nationalhymne geschrieben?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Als Kirchenlied</a:t>
            </a:r>
          </a:p>
          <a:p>
            <a:r>
              <a:rPr lang="de-DE" sz="2400" dirty="0"/>
              <a:t>Als Protestlied</a:t>
            </a:r>
          </a:p>
          <a:p>
            <a:r>
              <a:rPr lang="de-DE" sz="2400" dirty="0">
                <a:solidFill>
                  <a:srgbClr val="FF0000"/>
                </a:solidFill>
              </a:rPr>
              <a:t>Als Geburtstagslied</a:t>
            </a:r>
          </a:p>
          <a:p>
            <a:r>
              <a:rPr lang="de-DE" sz="2400" dirty="0"/>
              <a:t>Als Kriegslied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968960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rId2" action="ppaction://hlinksldjump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3556829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6927" y="213132"/>
            <a:ext cx="7603322" cy="1131570"/>
          </a:xfrm>
        </p:spPr>
        <p:txBody>
          <a:bodyPr>
            <a:noAutofit/>
          </a:bodyPr>
          <a:lstStyle/>
          <a:p>
            <a:r>
              <a:rPr lang="de-DE" sz="3200" b="1" dirty="0"/>
              <a:t>Die Austragung der WM 2002 teilten sich zwei Länder die beide…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250" dirty="0"/>
              <a:t>In Afrika liegen</a:t>
            </a:r>
          </a:p>
          <a:p>
            <a:r>
              <a:rPr lang="de-DE" sz="2250" dirty="0"/>
              <a:t>In Asien liegen</a:t>
            </a:r>
          </a:p>
          <a:p>
            <a:r>
              <a:rPr lang="de-DE" sz="2250" dirty="0"/>
              <a:t>In Mittelamerika</a:t>
            </a:r>
          </a:p>
          <a:p>
            <a:r>
              <a:rPr lang="de-DE" sz="2250" dirty="0"/>
              <a:t>In Europa liegen</a:t>
            </a:r>
          </a:p>
          <a:p>
            <a:r>
              <a:rPr lang="de-DE" sz="2250" dirty="0"/>
              <a:t>In Südamerika liegen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2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2810727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250" dirty="0"/>
              <a:t>In Afrika liegen</a:t>
            </a:r>
          </a:p>
          <a:p>
            <a:r>
              <a:rPr lang="de-DE" sz="2250" dirty="0">
                <a:solidFill>
                  <a:srgbClr val="FF0000"/>
                </a:solidFill>
              </a:rPr>
              <a:t>In Asien liegen</a:t>
            </a:r>
          </a:p>
          <a:p>
            <a:r>
              <a:rPr lang="de-DE" sz="2250" dirty="0"/>
              <a:t>In Mittelamerika</a:t>
            </a:r>
          </a:p>
          <a:p>
            <a:r>
              <a:rPr lang="de-DE" sz="2250" dirty="0"/>
              <a:t>In Europa liegen</a:t>
            </a:r>
          </a:p>
          <a:p>
            <a:r>
              <a:rPr lang="de-DE" sz="2250" dirty="0"/>
              <a:t>In Südamerika liegen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968960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636927" y="213132"/>
            <a:ext cx="7603322" cy="1131570"/>
          </a:xfrm>
        </p:spPr>
        <p:txBody>
          <a:bodyPr>
            <a:noAutofit/>
          </a:bodyPr>
          <a:lstStyle/>
          <a:p>
            <a:r>
              <a:rPr lang="de-DE" sz="3200" b="1" dirty="0"/>
              <a:t>Die Austragung der WM 2002 teilten sich zwei Länder die beide…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969353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Welche Farbe hat ein Smaragd?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Grün</a:t>
            </a:r>
          </a:p>
          <a:p>
            <a:r>
              <a:rPr lang="de-DE" sz="2400" dirty="0"/>
              <a:t>Rot</a:t>
            </a:r>
          </a:p>
          <a:p>
            <a:r>
              <a:rPr lang="de-DE" sz="2400" dirty="0"/>
              <a:t>Blau</a:t>
            </a:r>
          </a:p>
          <a:p>
            <a:r>
              <a:rPr lang="de-DE" sz="2400" dirty="0"/>
              <a:t>Gelb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2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33778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02188" y="213132"/>
            <a:ext cx="7693171" cy="1131570"/>
          </a:xfrm>
        </p:spPr>
        <p:txBody>
          <a:bodyPr>
            <a:noAutofit/>
          </a:bodyPr>
          <a:lstStyle/>
          <a:p>
            <a:r>
              <a:rPr lang="de-DE" sz="3200" b="1" dirty="0"/>
              <a:t>Wie lautet der wissenschaftliche Ausdruck für 'Völkerkunde' ?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Ethologie</a:t>
            </a:r>
          </a:p>
          <a:p>
            <a:r>
              <a:rPr lang="de-DE" sz="2400" dirty="0"/>
              <a:t>Entomologie</a:t>
            </a:r>
          </a:p>
          <a:p>
            <a:r>
              <a:rPr lang="de-DE" sz="2400" dirty="0"/>
              <a:t>Ethnologie</a:t>
            </a:r>
          </a:p>
          <a:p>
            <a:r>
              <a:rPr lang="de-DE" sz="2400" dirty="0"/>
              <a:t>Endoskopie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896332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2471043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Ethologie</a:t>
            </a:r>
          </a:p>
          <a:p>
            <a:r>
              <a:rPr lang="de-DE" sz="2400" dirty="0"/>
              <a:t>Entomologie</a:t>
            </a:r>
          </a:p>
          <a:p>
            <a:r>
              <a:rPr lang="de-DE" sz="2400" dirty="0">
                <a:solidFill>
                  <a:srgbClr val="FF0000"/>
                </a:solidFill>
              </a:rPr>
              <a:t>Ethnologie</a:t>
            </a:r>
          </a:p>
          <a:p>
            <a:r>
              <a:rPr lang="de-DE" sz="2400" dirty="0"/>
              <a:t>Endoskopie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968960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902188" y="213132"/>
            <a:ext cx="7693171" cy="1131570"/>
          </a:xfrm>
        </p:spPr>
        <p:txBody>
          <a:bodyPr>
            <a:noAutofit/>
          </a:bodyPr>
          <a:lstStyle/>
          <a:p>
            <a:r>
              <a:rPr lang="de-DE" sz="3200" b="1" dirty="0"/>
              <a:t>Wie lautet der wissenschaftliche Ausdruck für 'Völkerkunde' ?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1510789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726" y="213132"/>
            <a:ext cx="7401523" cy="1131570"/>
          </a:xfrm>
        </p:spPr>
        <p:txBody>
          <a:bodyPr>
            <a:noAutofit/>
          </a:bodyPr>
          <a:lstStyle/>
          <a:p>
            <a:r>
              <a:rPr lang="de-DE" sz="3200" b="1" dirty="0"/>
              <a:t>Was bedeutet das 'H' im Autokennzeichen 'HL' für Lübeck ?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Hafenstadt</a:t>
            </a:r>
          </a:p>
          <a:p>
            <a:r>
              <a:rPr lang="de-DE" sz="2400" dirty="0"/>
              <a:t>Heringsstadt</a:t>
            </a:r>
          </a:p>
          <a:p>
            <a:r>
              <a:rPr lang="de-DE" sz="2400" dirty="0" err="1"/>
              <a:t>Holstenstadt</a:t>
            </a:r>
            <a:endParaRPr lang="de-DE" sz="2400" dirty="0"/>
          </a:p>
          <a:p>
            <a:r>
              <a:rPr lang="de-DE" sz="2400" dirty="0"/>
              <a:t>Hansestadt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896332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4210481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51338" y="213132"/>
            <a:ext cx="7388911" cy="1131570"/>
          </a:xfrm>
        </p:spPr>
        <p:txBody>
          <a:bodyPr>
            <a:noAutofit/>
          </a:bodyPr>
          <a:lstStyle/>
          <a:p>
            <a:r>
              <a:rPr lang="de-DE" sz="3200" b="1" dirty="0"/>
              <a:t>Was bedeutet das 'H' im Autokennzeichen 'HL' für Lübeck ?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Hafenstadt</a:t>
            </a:r>
          </a:p>
          <a:p>
            <a:r>
              <a:rPr lang="de-DE" sz="2400" dirty="0"/>
              <a:t>Heringsstadt</a:t>
            </a:r>
          </a:p>
          <a:p>
            <a:r>
              <a:rPr lang="de-DE" sz="2400" dirty="0" err="1"/>
              <a:t>Holstenstadt</a:t>
            </a:r>
            <a:endParaRPr lang="de-DE" sz="2400" dirty="0"/>
          </a:p>
          <a:p>
            <a:r>
              <a:rPr lang="de-DE" sz="2400" dirty="0">
                <a:solidFill>
                  <a:srgbClr val="FF0000"/>
                </a:solidFill>
              </a:rPr>
              <a:t>Hansestadt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968960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3795946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/>
              <a:t>Welche der folgenden Städte hat die meisten Einwohner?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Essen</a:t>
            </a:r>
          </a:p>
          <a:p>
            <a:r>
              <a:rPr lang="de-DE" sz="2400" dirty="0"/>
              <a:t>Düsseldorf</a:t>
            </a:r>
          </a:p>
          <a:p>
            <a:r>
              <a:rPr lang="de-DE" sz="2400" dirty="0"/>
              <a:t>Stuttgart</a:t>
            </a:r>
          </a:p>
          <a:p>
            <a:r>
              <a:rPr lang="de-DE" sz="2400" dirty="0"/>
              <a:t>Dortmund</a:t>
            </a:r>
          </a:p>
          <a:p>
            <a:r>
              <a:rPr lang="de-DE" sz="2400" dirty="0"/>
              <a:t>Frankfurt am Main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2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4163006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/>
              <a:t>Welche der folgenden Städte hat die meisten Einwohner?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Essen</a:t>
            </a:r>
          </a:p>
          <a:p>
            <a:r>
              <a:rPr lang="de-DE" sz="2400" dirty="0"/>
              <a:t>Düsseldorf</a:t>
            </a:r>
          </a:p>
          <a:p>
            <a:r>
              <a:rPr lang="de-DE" sz="2400" dirty="0"/>
              <a:t>Stuttgart</a:t>
            </a:r>
          </a:p>
          <a:p>
            <a:r>
              <a:rPr lang="de-DE" sz="2400" dirty="0"/>
              <a:t>Dortmund</a:t>
            </a:r>
          </a:p>
          <a:p>
            <a:r>
              <a:rPr lang="de-DE" sz="2400" dirty="0">
                <a:solidFill>
                  <a:srgbClr val="FF0000"/>
                </a:solidFill>
              </a:rPr>
              <a:t>Frankfurt am Main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968960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496422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Brandenburg</a:t>
            </a:r>
          </a:p>
          <a:p>
            <a:r>
              <a:rPr lang="de-DE" sz="2400" dirty="0"/>
              <a:t>Saarland</a:t>
            </a:r>
          </a:p>
          <a:p>
            <a:r>
              <a:rPr lang="de-DE" sz="2400" dirty="0"/>
              <a:t>Baden-Württemberg</a:t>
            </a:r>
          </a:p>
          <a:p>
            <a:r>
              <a:rPr lang="de-DE" sz="2400" dirty="0"/>
              <a:t>Rheinland-Pfalz</a:t>
            </a:r>
          </a:p>
          <a:p>
            <a:r>
              <a:rPr lang="de-DE" sz="2400" dirty="0"/>
              <a:t>Hessen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2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208105" y="213132"/>
            <a:ext cx="8639503" cy="1131570"/>
          </a:xfrm>
        </p:spPr>
        <p:txBody>
          <a:bodyPr>
            <a:noAutofit/>
          </a:bodyPr>
          <a:lstStyle/>
          <a:p>
            <a:r>
              <a:rPr lang="de-DE" sz="2800" b="1" dirty="0"/>
              <a:t>Welches Bundesland besitzt eine Landeshauptstadt, die 4 mal den Konsonanten "T " in ihrem Namen hat?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0043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Brandenburg</a:t>
            </a:r>
          </a:p>
          <a:p>
            <a:r>
              <a:rPr lang="de-DE" sz="2400" dirty="0"/>
              <a:t>Saarland</a:t>
            </a:r>
          </a:p>
          <a:p>
            <a:r>
              <a:rPr lang="de-DE" sz="2400" dirty="0">
                <a:solidFill>
                  <a:srgbClr val="FF0000"/>
                </a:solidFill>
              </a:rPr>
              <a:t>Baden-Württemberg</a:t>
            </a:r>
          </a:p>
          <a:p>
            <a:r>
              <a:rPr lang="de-DE" sz="2400" dirty="0"/>
              <a:t>Rheinland-Pfalz</a:t>
            </a:r>
          </a:p>
          <a:p>
            <a:r>
              <a:rPr lang="de-DE" sz="2400" dirty="0"/>
              <a:t>Hessen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968960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208105" y="213132"/>
            <a:ext cx="8639503" cy="1131570"/>
          </a:xfrm>
        </p:spPr>
        <p:txBody>
          <a:bodyPr>
            <a:noAutofit/>
          </a:bodyPr>
          <a:lstStyle/>
          <a:p>
            <a:r>
              <a:rPr lang="de-DE" sz="2800" b="1" dirty="0"/>
              <a:t>Welches Bundesland besitzt eine Landeshauptstadt, die 4 mal den Konsonanten "T " in ihrem Namen hat?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560539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/>
              <a:t>Welches ist die flächenmäßig größte deutsche Insel?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Sylt</a:t>
            </a:r>
          </a:p>
          <a:p>
            <a:r>
              <a:rPr lang="de-DE" sz="2400" dirty="0"/>
              <a:t>Usedom</a:t>
            </a:r>
          </a:p>
          <a:p>
            <a:r>
              <a:rPr lang="de-DE" sz="2400" dirty="0"/>
              <a:t>Rügen</a:t>
            </a:r>
          </a:p>
          <a:p>
            <a:r>
              <a:rPr lang="de-DE" sz="2400" dirty="0"/>
              <a:t>Borkum</a:t>
            </a:r>
          </a:p>
          <a:p>
            <a:r>
              <a:rPr lang="de-DE" sz="2400" dirty="0"/>
              <a:t>Helgoland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2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3907319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/>
              <a:t>Welches ist die flächenmäßig größte deutsche Insel?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Sylt</a:t>
            </a:r>
          </a:p>
          <a:p>
            <a:r>
              <a:rPr lang="de-DE" sz="2400" dirty="0"/>
              <a:t>Usedom</a:t>
            </a:r>
          </a:p>
          <a:p>
            <a:r>
              <a:rPr lang="de-DE" sz="2400" dirty="0">
                <a:solidFill>
                  <a:srgbClr val="FF0000"/>
                </a:solidFill>
              </a:rPr>
              <a:t>Rügen</a:t>
            </a:r>
          </a:p>
          <a:p>
            <a:r>
              <a:rPr lang="de-DE" sz="2400" dirty="0"/>
              <a:t>Borkum</a:t>
            </a:r>
          </a:p>
          <a:p>
            <a:r>
              <a:rPr lang="de-DE" sz="2400" dirty="0"/>
              <a:t>Helgoland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968960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rId2" action="ppaction://hlinksldjump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1835806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Welche Farbe hat ein Smaragd?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rgbClr val="FF0000"/>
                </a:solidFill>
              </a:rPr>
              <a:t>Grün</a:t>
            </a:r>
          </a:p>
          <a:p>
            <a:r>
              <a:rPr lang="de-DE" sz="2400" dirty="0"/>
              <a:t>Rot</a:t>
            </a:r>
          </a:p>
          <a:p>
            <a:r>
              <a:rPr lang="de-DE" sz="2400" dirty="0"/>
              <a:t>Blau</a:t>
            </a:r>
          </a:p>
          <a:p>
            <a:r>
              <a:rPr lang="de-DE" sz="2400" dirty="0"/>
              <a:t>Gelb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968960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4095468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b="1" dirty="0"/>
              <a:t>In welchem US-Bundesstaat liegt der Weltraumbahnhof 'Cape Canaveral' ?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Florida</a:t>
            </a:r>
          </a:p>
          <a:p>
            <a:r>
              <a:rPr lang="de-DE" sz="2400" dirty="0"/>
              <a:t>Kalifornien</a:t>
            </a:r>
          </a:p>
          <a:p>
            <a:r>
              <a:rPr lang="de-DE" sz="2400" dirty="0"/>
              <a:t>Idaho</a:t>
            </a:r>
          </a:p>
          <a:p>
            <a:r>
              <a:rPr lang="de-DE" sz="2400" dirty="0"/>
              <a:t>Georgia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2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2675802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b="1" dirty="0"/>
              <a:t>In welchem US-Bundesstaat liegt der Weltraumbahnhof 'Cape Canaveral' ?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rgbClr val="FF0000"/>
                </a:solidFill>
              </a:rPr>
              <a:t>Florida</a:t>
            </a:r>
          </a:p>
          <a:p>
            <a:r>
              <a:rPr lang="de-DE" sz="2400" dirty="0"/>
              <a:t>Kalifornien</a:t>
            </a:r>
          </a:p>
          <a:p>
            <a:r>
              <a:rPr lang="de-DE" sz="2400" dirty="0"/>
              <a:t>Idaho</a:t>
            </a:r>
          </a:p>
          <a:p>
            <a:r>
              <a:rPr lang="de-DE" sz="2400" dirty="0"/>
              <a:t>Georgia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968960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1738149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Zu welchem Land gehören die Galapagos-Inseln?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400" dirty="0"/>
              <a:t>Brasilien</a:t>
            </a:r>
          </a:p>
          <a:p>
            <a:r>
              <a:rPr lang="es-ES" sz="2400" dirty="0"/>
              <a:t>Argentinien</a:t>
            </a:r>
          </a:p>
          <a:p>
            <a:r>
              <a:rPr lang="es-ES" sz="2400" dirty="0"/>
              <a:t>Chile</a:t>
            </a:r>
          </a:p>
          <a:p>
            <a:r>
              <a:rPr lang="es-ES" sz="2400" dirty="0"/>
              <a:t>Peru</a:t>
            </a:r>
          </a:p>
          <a:p>
            <a:r>
              <a:rPr lang="es-ES" sz="2400" dirty="0"/>
              <a:t>Ecuador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896332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2537313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Zu welchem Land gehören die Galapagos-Inseln?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400" dirty="0"/>
              <a:t>Brasilien</a:t>
            </a:r>
          </a:p>
          <a:p>
            <a:r>
              <a:rPr lang="es-ES" sz="2400" dirty="0"/>
              <a:t>Argentinien</a:t>
            </a:r>
          </a:p>
          <a:p>
            <a:r>
              <a:rPr lang="es-ES" sz="2400" dirty="0"/>
              <a:t>Chile</a:t>
            </a:r>
          </a:p>
          <a:p>
            <a:r>
              <a:rPr lang="es-ES" sz="2400" dirty="0"/>
              <a:t>Peru</a:t>
            </a:r>
          </a:p>
          <a:p>
            <a:r>
              <a:rPr lang="es-ES" sz="2400" dirty="0">
                <a:solidFill>
                  <a:srgbClr val="FF0000"/>
                </a:solidFill>
              </a:rPr>
              <a:t>Ecuador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968960" y="4542628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1186833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Was transportieren Supertanker nicht?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Wasser</a:t>
            </a:r>
          </a:p>
          <a:p>
            <a:r>
              <a:rPr lang="de-DE" sz="2400" dirty="0"/>
              <a:t>Benzin</a:t>
            </a:r>
          </a:p>
          <a:p>
            <a:r>
              <a:rPr lang="de-DE" sz="2400" dirty="0"/>
              <a:t>Rohöl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2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4277839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Was transportieren Supertanker nicht?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Wasser</a:t>
            </a:r>
          </a:p>
          <a:p>
            <a:r>
              <a:rPr lang="de-DE" sz="2400" dirty="0">
                <a:solidFill>
                  <a:srgbClr val="FF0000"/>
                </a:solidFill>
              </a:rPr>
              <a:t>Benzin</a:t>
            </a:r>
          </a:p>
          <a:p>
            <a:r>
              <a:rPr lang="de-DE" sz="2400" dirty="0"/>
              <a:t>Rohöl</a:t>
            </a:r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3968960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348179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bund">
  <a:themeElements>
    <a:clrScheme name="Benutzerdefiniert 7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FFFFFF"/>
      </a:hlink>
      <a:folHlink>
        <a:srgbClr val="B45F06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TM03090430[[fn=Gebändert]]</Template>
  <TotalTime>0</TotalTime>
  <Words>1238</Words>
  <Application>Microsoft Office PowerPoint</Application>
  <PresentationFormat>Bildschirmpräsentation (16:9)</PresentationFormat>
  <Paragraphs>490</Paragraphs>
  <Slides>73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73</vt:i4>
      </vt:variant>
    </vt:vector>
  </HeadingPairs>
  <TitlesOfParts>
    <vt:vector size="78" baseType="lpstr">
      <vt:lpstr>Arial</vt:lpstr>
      <vt:lpstr>Corbel</vt:lpstr>
      <vt:lpstr>Times New Roman</vt:lpstr>
      <vt:lpstr>Wingdings</vt:lpstr>
      <vt:lpstr>Verbund</vt:lpstr>
      <vt:lpstr>PowerPoint-Präsentation</vt:lpstr>
      <vt:lpstr>Welche dieser Farben gehört nicht zu den drei Primärfarben?</vt:lpstr>
      <vt:lpstr>Welche dieser Farben gehört nicht zu den drei Primärfarben?</vt:lpstr>
      <vt:lpstr>Was ist schwerer?</vt:lpstr>
      <vt:lpstr>Was ist schwerer?</vt:lpstr>
      <vt:lpstr>Welche Farbe hat ein Smaragd?</vt:lpstr>
      <vt:lpstr>Welche Farbe hat ein Smaragd?</vt:lpstr>
      <vt:lpstr>Was transportieren Supertanker nicht?</vt:lpstr>
      <vt:lpstr>Was transportieren Supertanker nicht?</vt:lpstr>
      <vt:lpstr>Welches dieser Tiere gehört nicht zu den chinesischen Sternzeichen?</vt:lpstr>
      <vt:lpstr>Welches dieser Tiere gehört nicht zu den chinesischen Sternzeichen?</vt:lpstr>
      <vt:lpstr>Welches dieser Wörter ist ein Palindrom?</vt:lpstr>
      <vt:lpstr>Welches dieser Wörter ist ein Palindrom?</vt:lpstr>
      <vt:lpstr>In welchem Körperteil befindet sich der "Hammer"?</vt:lpstr>
      <vt:lpstr>In welchem Körperteil befindet sich der "Hammer"?</vt:lpstr>
      <vt:lpstr>Was ist ein Hämatom?</vt:lpstr>
      <vt:lpstr>Was ist ein Hämatom?</vt:lpstr>
      <vt:lpstr>Wieviel Liter Blut hat ein erwachsener Mensch?</vt:lpstr>
      <vt:lpstr>Wieviel Liter Blut hat ein erwachsener Mensch?</vt:lpstr>
      <vt:lpstr>Was sind Fontanellen?</vt:lpstr>
      <vt:lpstr>Was sind Fontanellen?</vt:lpstr>
      <vt:lpstr>Für welches chemische Element steht der Buchstabe " N "?</vt:lpstr>
      <vt:lpstr>Für welches chemische Element steht der Buchstabe " N "?</vt:lpstr>
      <vt:lpstr>Was ist eine Arteriosklerose?</vt:lpstr>
      <vt:lpstr>Was ist eine Arteriosklerose?</vt:lpstr>
      <vt:lpstr>Wie nennen Franzosen einen dünnen Pfannkuchen?</vt:lpstr>
      <vt:lpstr>Wie nennen Franzosen einen dünnen Pfannkuchen?</vt:lpstr>
      <vt:lpstr>Wie lange müssen Nudeln ungefähr kochen, bis sie gar sind?</vt:lpstr>
      <vt:lpstr>Wie lange müssen Nudeln ungefähr kochen, bis sie gar sind?</vt:lpstr>
      <vt:lpstr>Woher stammt die Kartoffel?</vt:lpstr>
      <vt:lpstr>Woher stammt die Kartoffel?</vt:lpstr>
      <vt:lpstr>Welches Gemüse ist kein Wurzelgemüse ?</vt:lpstr>
      <vt:lpstr>Welches Gemüse ist kein Wurzelgemüse ?</vt:lpstr>
      <vt:lpstr>Welche Säure ist laut Flaschenetikett neben Kohlensäure ebenfalls in Coca Cola enthalten?</vt:lpstr>
      <vt:lpstr>Welche Säure ist laut Flaschenetikett neben Kohlensäure ebenfalls in Coca Cola enthalten?</vt:lpstr>
      <vt:lpstr>Mit welchem Fleisch wird ein Original Wiener Schnitzel zubereitet?</vt:lpstr>
      <vt:lpstr>Mit welchem Fleisch wird ein Original Wiener Schnitzel zubereitet?</vt:lpstr>
      <vt:lpstr>Was ist EIN Byte ?</vt:lpstr>
      <vt:lpstr>Was ist EIN Byte ?</vt:lpstr>
      <vt:lpstr>Was misst man in der Einheit "Ohm"?</vt:lpstr>
      <vt:lpstr>Was misst man in der Einheit "Ohm"?</vt:lpstr>
      <vt:lpstr>Welches Gerät zeigt uns den Luftdruck an?</vt:lpstr>
      <vt:lpstr>Welches Gerät zeigt uns den Luftdruck an?</vt:lpstr>
      <vt:lpstr>Wie viel Byte hat ein Kilobyte?</vt:lpstr>
      <vt:lpstr>Wie viel Byte hat ein Kilobyte?</vt:lpstr>
      <vt:lpstr>Wie bezeichnet man den Rechner, der im Netzwerk seine Dienste allen anderen angeschlossenen Computern zur Verfügung stellt?</vt:lpstr>
      <vt:lpstr>Wie bezeichnet man den Rechner, der im Netzwerk seine Dienste allen anderen angeschlossenen Computern zur Verfügung stellt?</vt:lpstr>
      <vt:lpstr>Was ist mit Aviatik gemeint?</vt:lpstr>
      <vt:lpstr>Was ist mit Aviatik gemeint?</vt:lpstr>
      <vt:lpstr>Wie lautet der Spitzname für die USA?</vt:lpstr>
      <vt:lpstr>Wie lautet der Spitzname für die USA?</vt:lpstr>
      <vt:lpstr>Wie heißen die Ureinwohner Australiens?</vt:lpstr>
      <vt:lpstr>Wie heißen die Ureinwohner Australiens?</vt:lpstr>
      <vt:lpstr>Die 2.Strophe der deutschen Nationalhymne beginnt mit den Worten: Deutsche Frauen, deutsche Treue, deutscher Wein und...?</vt:lpstr>
      <vt:lpstr>Die 2.Strophe der deutschen Nationalhymne beginnt mit den Worten: Deutsche Frauen, deutsche Treue, deutscher Wein und...?</vt:lpstr>
      <vt:lpstr>Warum wurde ursprünglich die Melodie der deutsche Nationalhymne geschrieben?</vt:lpstr>
      <vt:lpstr>Warum wurde ursprünglich die Melodie der deutsche Nationalhymne geschrieben?</vt:lpstr>
      <vt:lpstr>Die Austragung der WM 2002 teilten sich zwei Länder die beide…</vt:lpstr>
      <vt:lpstr>Die Austragung der WM 2002 teilten sich zwei Länder die beide…</vt:lpstr>
      <vt:lpstr>Wie lautet der wissenschaftliche Ausdruck für 'Völkerkunde' ?</vt:lpstr>
      <vt:lpstr>Wie lautet der wissenschaftliche Ausdruck für 'Völkerkunde' ?</vt:lpstr>
      <vt:lpstr>Was bedeutet das 'H' im Autokennzeichen 'HL' für Lübeck ?</vt:lpstr>
      <vt:lpstr>Was bedeutet das 'H' im Autokennzeichen 'HL' für Lübeck ?</vt:lpstr>
      <vt:lpstr>Welche der folgenden Städte hat die meisten Einwohner?</vt:lpstr>
      <vt:lpstr>Welche der folgenden Städte hat die meisten Einwohner?</vt:lpstr>
      <vt:lpstr>Welches Bundesland besitzt eine Landeshauptstadt, die 4 mal den Konsonanten "T " in ihrem Namen hat?</vt:lpstr>
      <vt:lpstr>Welches Bundesland besitzt eine Landeshauptstadt, die 4 mal den Konsonanten "T " in ihrem Namen hat?</vt:lpstr>
      <vt:lpstr>Welches ist die flächenmäßig größte deutsche Insel?</vt:lpstr>
      <vt:lpstr>Welches ist die flächenmäßig größte deutsche Insel?</vt:lpstr>
      <vt:lpstr>In welchem US-Bundesstaat liegt der Weltraumbahnhof 'Cape Canaveral' ?</vt:lpstr>
      <vt:lpstr>In welchem US-Bundesstaat liegt der Weltraumbahnhof 'Cape Canaveral' ?</vt:lpstr>
      <vt:lpstr>Zu welchem Land gehören die Galapagos-Inseln?</vt:lpstr>
      <vt:lpstr>Zu welchem Land gehören die Galapagos-Inseln?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GROßE QUIZ</dc:title>
  <dc:creator>Tobbe-Büro</dc:creator>
  <cp:lastModifiedBy>Tobbe</cp:lastModifiedBy>
  <cp:revision>46</cp:revision>
  <dcterms:created xsi:type="dcterms:W3CDTF">2015-06-02T06:33:28Z</dcterms:created>
  <dcterms:modified xsi:type="dcterms:W3CDTF">2022-10-03T08:08:38Z</dcterms:modified>
</cp:coreProperties>
</file>