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34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63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624776"/>
            <a:ext cx="8603674" cy="1304510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7190"/>
            <a:ext cx="6858000" cy="981941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70" y="205978"/>
            <a:ext cx="1801785" cy="442317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05978"/>
            <a:ext cx="5979968" cy="442317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2" y="4817143"/>
            <a:ext cx="2057397" cy="273844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4817143"/>
            <a:ext cx="320975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9" y="4817143"/>
            <a:ext cx="659819" cy="273844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007753"/>
            <a:ext cx="7886700" cy="88097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008" y="1508760"/>
            <a:ext cx="3566160" cy="31546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793" y="1508760"/>
            <a:ext cx="3566160" cy="31546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1992425"/>
            <a:ext cx="3566160" cy="26746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3423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423" y="1992423"/>
            <a:ext cx="3566160" cy="26746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590041"/>
            <a:ext cx="4594860" cy="3086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1767" y="1610617"/>
            <a:ext cx="2400300" cy="257423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0120" y="1658621"/>
            <a:ext cx="4594860" cy="294894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3016" y="1612966"/>
            <a:ext cx="2400300" cy="257175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32082"/>
            <a:ext cx="9141714" cy="12344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189" y="1508760"/>
            <a:ext cx="733806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1701" y="4817143"/>
            <a:ext cx="2250671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7353" y="4817143"/>
            <a:ext cx="37833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4195" y="4817143"/>
            <a:ext cx="709698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70.xml"/><Relationship Id="rId18" Type="http://schemas.openxmlformats.org/officeDocument/2006/relationships/slide" Target="slide58.xml"/><Relationship Id="rId26" Type="http://schemas.openxmlformats.org/officeDocument/2006/relationships/slide" Target="slide10.xml"/><Relationship Id="rId3" Type="http://schemas.openxmlformats.org/officeDocument/2006/relationships/slide" Target="slide14.xml"/><Relationship Id="rId21" Type="http://schemas.openxmlformats.org/officeDocument/2006/relationships/slide" Target="slide20.xml"/><Relationship Id="rId34" Type="http://schemas.openxmlformats.org/officeDocument/2006/relationships/slide" Target="slide38.xml"/><Relationship Id="rId7" Type="http://schemas.openxmlformats.org/officeDocument/2006/relationships/slide" Target="slide68.xml"/><Relationship Id="rId12" Type="http://schemas.openxmlformats.org/officeDocument/2006/relationships/slide" Target="slide56.xml"/><Relationship Id="rId17" Type="http://schemas.openxmlformats.org/officeDocument/2006/relationships/slide" Target="slide46.xml"/><Relationship Id="rId25" Type="http://schemas.openxmlformats.org/officeDocument/2006/relationships/slide" Target="slide74.xml"/><Relationship Id="rId33" Type="http://schemas.openxmlformats.org/officeDocument/2006/relationships/slide" Target="slide24.xml"/><Relationship Id="rId2" Type="http://schemas.openxmlformats.org/officeDocument/2006/relationships/slide" Target="slide2.xml"/><Relationship Id="rId16" Type="http://schemas.openxmlformats.org/officeDocument/2006/relationships/slide" Target="slide32.xml"/><Relationship Id="rId20" Type="http://schemas.openxmlformats.org/officeDocument/2006/relationships/slide" Target="slide8.xml"/><Relationship Id="rId29" Type="http://schemas.openxmlformats.org/officeDocument/2006/relationships/slide" Target="slide5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4.xml"/><Relationship Id="rId11" Type="http://schemas.openxmlformats.org/officeDocument/2006/relationships/slide" Target="slide44.xml"/><Relationship Id="rId24" Type="http://schemas.openxmlformats.org/officeDocument/2006/relationships/slide" Target="slide60.xml"/><Relationship Id="rId32" Type="http://schemas.openxmlformats.org/officeDocument/2006/relationships/slide" Target="slide12.xml"/><Relationship Id="rId37" Type="http://schemas.openxmlformats.org/officeDocument/2006/relationships/slide" Target="slide78.xml"/><Relationship Id="rId5" Type="http://schemas.openxmlformats.org/officeDocument/2006/relationships/slide" Target="slide42.xml"/><Relationship Id="rId15" Type="http://schemas.openxmlformats.org/officeDocument/2006/relationships/slide" Target="slide18.xml"/><Relationship Id="rId23" Type="http://schemas.openxmlformats.org/officeDocument/2006/relationships/slide" Target="slide48.xml"/><Relationship Id="rId28" Type="http://schemas.openxmlformats.org/officeDocument/2006/relationships/slide" Target="slide36.xml"/><Relationship Id="rId36" Type="http://schemas.openxmlformats.org/officeDocument/2006/relationships/slide" Target="slide64.xml"/><Relationship Id="rId10" Type="http://schemas.openxmlformats.org/officeDocument/2006/relationships/slide" Target="slide30.xml"/><Relationship Id="rId19" Type="http://schemas.openxmlformats.org/officeDocument/2006/relationships/slide" Target="slide72.xml"/><Relationship Id="rId31" Type="http://schemas.openxmlformats.org/officeDocument/2006/relationships/slide" Target="slide76.xml"/><Relationship Id="rId4" Type="http://schemas.openxmlformats.org/officeDocument/2006/relationships/slide" Target="slide28.xml"/><Relationship Id="rId9" Type="http://schemas.openxmlformats.org/officeDocument/2006/relationships/slide" Target="slide16.xml"/><Relationship Id="rId14" Type="http://schemas.openxmlformats.org/officeDocument/2006/relationships/slide" Target="slide6.xml"/><Relationship Id="rId22" Type="http://schemas.openxmlformats.org/officeDocument/2006/relationships/slide" Target="slide34.xml"/><Relationship Id="rId27" Type="http://schemas.openxmlformats.org/officeDocument/2006/relationships/slide" Target="slide22.xml"/><Relationship Id="rId30" Type="http://schemas.openxmlformats.org/officeDocument/2006/relationships/slide" Target="slide62.xml"/><Relationship Id="rId35" Type="http://schemas.openxmlformats.org/officeDocument/2006/relationships/slide" Target="slide5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04371"/>
              </p:ext>
            </p:extLst>
          </p:nvPr>
        </p:nvGraphicFramePr>
        <p:xfrm>
          <a:off x="0" y="1"/>
          <a:ext cx="9144000" cy="51435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ALLGEMEIN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SPORT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ESSEN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TECHNIK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GESCHICHTE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BIBEL</a:t>
                      </a: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4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5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6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7" action="ppaction://hlinksldjump"/>
                        </a:rPr>
                        <a:t>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8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9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0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1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2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3" action="ppaction://hlinksldjump"/>
                        </a:rPr>
                        <a:t>40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4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5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6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7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8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19" action="ppaction://hlinksldjump"/>
                        </a:rPr>
                        <a:t>60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0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1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2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3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4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5" action="ppaction://hlinksldjump"/>
                        </a:rPr>
                        <a:t>80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6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7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8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9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0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1" action="ppaction://hlinksldjump"/>
                        </a:rPr>
                        <a:t>100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2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3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4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5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6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3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7" action="ppaction://hlinksldjump"/>
                        </a:rPr>
                        <a:t>120</a:t>
                      </a:r>
                      <a:endParaRPr lang="de-DE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054" marR="330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1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9400" y="213132"/>
            <a:ext cx="8864600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In Welchem Jahr wurde Angela Merkel das erste Mal zur Bundeskanzlerin gewählt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1998</a:t>
            </a:r>
          </a:p>
          <a:p>
            <a:r>
              <a:rPr lang="de-DE" sz="2400" dirty="0"/>
              <a:t>2003</a:t>
            </a:r>
          </a:p>
          <a:p>
            <a:r>
              <a:rPr lang="de-DE" sz="2400" dirty="0"/>
              <a:t>2005</a:t>
            </a:r>
          </a:p>
          <a:p>
            <a:r>
              <a:rPr lang="de-DE" sz="2400" dirty="0"/>
              <a:t>2007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81216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1998</a:t>
            </a:r>
          </a:p>
          <a:p>
            <a:r>
              <a:rPr lang="de-DE" sz="2400" dirty="0"/>
              <a:t>2003</a:t>
            </a:r>
          </a:p>
          <a:p>
            <a:r>
              <a:rPr lang="de-DE" sz="2400" dirty="0">
                <a:solidFill>
                  <a:srgbClr val="FF0000"/>
                </a:solidFill>
              </a:rPr>
              <a:t>2005</a:t>
            </a:r>
          </a:p>
          <a:p>
            <a:r>
              <a:rPr lang="de-DE" sz="2400" dirty="0"/>
              <a:t>2007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79400" y="213132"/>
            <a:ext cx="8864600" cy="1131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/>
              <a:t>In Welchem Jahr wurde Angela Merkel das erste Mal zur Bundeskanzlerin gewählt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44575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Zu welcher Wortart gehört das Wort " pfui! "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Interjektion</a:t>
            </a:r>
          </a:p>
          <a:p>
            <a:r>
              <a:rPr lang="de-DE" sz="2400" dirty="0"/>
              <a:t>Adverb</a:t>
            </a:r>
          </a:p>
          <a:p>
            <a:r>
              <a:rPr lang="de-DE" sz="2400" dirty="0"/>
              <a:t>Adjektiv</a:t>
            </a:r>
          </a:p>
          <a:p>
            <a:r>
              <a:rPr lang="de-DE" sz="2400" dirty="0"/>
              <a:t>Numerale</a:t>
            </a:r>
          </a:p>
          <a:p>
            <a:r>
              <a:rPr lang="de-DE" sz="2400" dirty="0"/>
              <a:t>Konjunktion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90005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Zu welcher Wortart gehört das Wort " pfui! "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Interjektion</a:t>
            </a:r>
          </a:p>
          <a:p>
            <a:r>
              <a:rPr lang="de-DE" sz="2400" dirty="0"/>
              <a:t>Adverb</a:t>
            </a:r>
          </a:p>
          <a:p>
            <a:r>
              <a:rPr lang="de-DE" sz="2400" dirty="0"/>
              <a:t>Adjektiv</a:t>
            </a:r>
          </a:p>
          <a:p>
            <a:r>
              <a:rPr lang="de-DE" sz="2400" dirty="0"/>
              <a:t>Numerale</a:t>
            </a:r>
          </a:p>
          <a:p>
            <a:r>
              <a:rPr lang="de-DE" sz="2400" dirty="0"/>
              <a:t>Konjunktion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7668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Wie lange dauert die Halbzeitpause beim Bundesliga-Fußball 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15 Minuten</a:t>
            </a:r>
          </a:p>
          <a:p>
            <a:r>
              <a:rPr lang="de-DE" sz="2400" dirty="0"/>
              <a:t>30 Minuten</a:t>
            </a:r>
          </a:p>
          <a:p>
            <a:r>
              <a:rPr lang="de-DE" sz="2400" dirty="0"/>
              <a:t>90 Minuten</a:t>
            </a:r>
          </a:p>
          <a:p>
            <a:r>
              <a:rPr lang="de-DE" sz="2400" dirty="0"/>
              <a:t>45 Minuten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08004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Wie lange dauert die Halbzeitpause beim Bundesliga-Fußball 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15 Minuten</a:t>
            </a:r>
          </a:p>
          <a:p>
            <a:r>
              <a:rPr lang="de-DE" sz="2400" dirty="0"/>
              <a:t>30 Minuten</a:t>
            </a:r>
          </a:p>
          <a:p>
            <a:r>
              <a:rPr lang="de-DE" sz="2400" dirty="0"/>
              <a:t>90 Minuten</a:t>
            </a:r>
          </a:p>
          <a:p>
            <a:r>
              <a:rPr lang="de-DE" sz="2400" dirty="0"/>
              <a:t>45 Minuten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2735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Wieviel Spieler stehen beim Football pro Team gleichzeitig auf dem Feld?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11</a:t>
            </a:r>
          </a:p>
          <a:p>
            <a:r>
              <a:rPr lang="de-DE" sz="2400" dirty="0"/>
              <a:t>10</a:t>
            </a:r>
          </a:p>
          <a:p>
            <a:r>
              <a:rPr lang="de-DE" sz="2400" dirty="0"/>
              <a:t>15</a:t>
            </a:r>
          </a:p>
          <a:p>
            <a:r>
              <a:rPr lang="de-DE" sz="2400" dirty="0"/>
              <a:t>12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03223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Wieviel Spieler stehen beim Football pro Team gleichzeitig auf dem Feld?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11</a:t>
            </a:r>
          </a:p>
          <a:p>
            <a:r>
              <a:rPr lang="de-DE" sz="2400" dirty="0"/>
              <a:t>10</a:t>
            </a:r>
          </a:p>
          <a:p>
            <a:r>
              <a:rPr lang="de-DE" sz="2400" dirty="0"/>
              <a:t>15</a:t>
            </a:r>
          </a:p>
          <a:p>
            <a:r>
              <a:rPr lang="de-DE" sz="2400" dirty="0"/>
              <a:t>12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09484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Welche Figur beim Schach schlägt anders, als sie sich bewegt?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Bauer</a:t>
            </a:r>
          </a:p>
          <a:p>
            <a:r>
              <a:rPr lang="de-DE" sz="2400" dirty="0"/>
              <a:t>Pferd (Springer)</a:t>
            </a:r>
          </a:p>
          <a:p>
            <a:r>
              <a:rPr lang="de-DE" sz="2400" dirty="0"/>
              <a:t>König</a:t>
            </a:r>
          </a:p>
          <a:p>
            <a:r>
              <a:rPr lang="de-DE" sz="2400" dirty="0"/>
              <a:t>Dame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53801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Welche Figur beim Schach schlägt anders, als sie sich bewegt?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Bauer</a:t>
            </a:r>
          </a:p>
          <a:p>
            <a:r>
              <a:rPr lang="de-DE" sz="2400" dirty="0"/>
              <a:t>Pferd (Springer)</a:t>
            </a:r>
          </a:p>
          <a:p>
            <a:r>
              <a:rPr lang="de-DE" sz="2400" dirty="0"/>
              <a:t>König</a:t>
            </a:r>
          </a:p>
          <a:p>
            <a:r>
              <a:rPr lang="de-DE" sz="2400" dirty="0"/>
              <a:t>Dame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79247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Welcher Monat macht sprichwörtlich, was er will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25" dirty="0"/>
              <a:t>Januar</a:t>
            </a:r>
          </a:p>
          <a:p>
            <a:r>
              <a:rPr lang="de-DE" sz="2625" dirty="0"/>
              <a:t>Februar</a:t>
            </a:r>
          </a:p>
          <a:p>
            <a:r>
              <a:rPr lang="de-DE" sz="2625" dirty="0"/>
              <a:t>März</a:t>
            </a:r>
          </a:p>
          <a:p>
            <a:r>
              <a:rPr lang="de-DE" sz="2625" dirty="0"/>
              <a:t>April</a:t>
            </a:r>
          </a:p>
          <a:p>
            <a:r>
              <a:rPr lang="de-DE" sz="2625" dirty="0"/>
              <a:t>Mai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37651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Welche Disziplin ist nicht Bestandteil des modernen Fünfkampfes?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Freistilschwimmen</a:t>
            </a:r>
          </a:p>
          <a:p>
            <a:r>
              <a:rPr lang="de-DE" sz="2400" dirty="0"/>
              <a:t>Springreiten</a:t>
            </a:r>
          </a:p>
          <a:p>
            <a:r>
              <a:rPr lang="de-DE" sz="2400" dirty="0"/>
              <a:t>Degenfechten</a:t>
            </a:r>
          </a:p>
          <a:p>
            <a:r>
              <a:rPr lang="de-DE" sz="2400" dirty="0"/>
              <a:t>Speerwurf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50137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Welche Disziplin ist nicht Bestandteil des modernen Fünfkampfes?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Freistilschwimmen</a:t>
            </a:r>
          </a:p>
          <a:p>
            <a:r>
              <a:rPr lang="de-DE" sz="2400" dirty="0"/>
              <a:t>Springreiten</a:t>
            </a:r>
          </a:p>
          <a:p>
            <a:r>
              <a:rPr lang="de-DE" sz="2400" dirty="0"/>
              <a:t>Degenfechten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Speerwurf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9018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9400" y="213132"/>
            <a:ext cx="852169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Von wem stammt die Unterschrift auf einer Ehrenurkunde der Bundesjugendspiele?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Bundespräsident</a:t>
            </a:r>
          </a:p>
          <a:p>
            <a:r>
              <a:rPr lang="de-DE" sz="2400" dirty="0"/>
              <a:t>Kultusminister</a:t>
            </a:r>
          </a:p>
          <a:p>
            <a:r>
              <a:rPr lang="de-DE" sz="2400" dirty="0"/>
              <a:t>Rektor der Schule</a:t>
            </a:r>
          </a:p>
          <a:p>
            <a:r>
              <a:rPr lang="de-DE" sz="2400" dirty="0"/>
              <a:t>Bundeskanzler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18212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Bundespräsident</a:t>
            </a:r>
          </a:p>
          <a:p>
            <a:r>
              <a:rPr lang="de-DE" sz="2400" dirty="0"/>
              <a:t>Kultusminister</a:t>
            </a:r>
          </a:p>
          <a:p>
            <a:r>
              <a:rPr lang="de-DE" sz="2400" dirty="0"/>
              <a:t>Rektor der Schule</a:t>
            </a:r>
          </a:p>
          <a:p>
            <a:r>
              <a:rPr lang="de-DE" sz="2400" dirty="0"/>
              <a:t>Bundeskanzler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79400" y="213132"/>
            <a:ext cx="852169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Von wem stammt die Unterschrift auf einer Ehrenurkunde der Bundesjugendspiele?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93403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Wie weit stehen die Pfosten eines Fußballtores auseinander?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8m</a:t>
            </a:r>
          </a:p>
          <a:p>
            <a:r>
              <a:rPr lang="de-DE" sz="2400" b="1" dirty="0"/>
              <a:t>7.32m</a:t>
            </a:r>
          </a:p>
          <a:p>
            <a:r>
              <a:rPr lang="de-DE" sz="2400" b="1" dirty="0"/>
              <a:t>6.90m</a:t>
            </a:r>
          </a:p>
          <a:p>
            <a:r>
              <a:rPr lang="de-DE" sz="2400" b="1" dirty="0"/>
              <a:t>7.80m</a:t>
            </a:r>
          </a:p>
          <a:p>
            <a:r>
              <a:rPr lang="de-DE" sz="2400" b="1" dirty="0"/>
              <a:t>8.40m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79366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Wie weit stehen die Pfosten eines Fußballtores auseinander?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/>
              <a:t>8m</a:t>
            </a:r>
          </a:p>
          <a:p>
            <a:r>
              <a:rPr lang="de-DE" sz="2400" b="1" dirty="0">
                <a:solidFill>
                  <a:srgbClr val="FF0000"/>
                </a:solidFill>
              </a:rPr>
              <a:t>7.32m</a:t>
            </a:r>
          </a:p>
          <a:p>
            <a:r>
              <a:rPr lang="de-DE" sz="2400" b="1" dirty="0"/>
              <a:t>6.90m</a:t>
            </a:r>
          </a:p>
          <a:p>
            <a:r>
              <a:rPr lang="de-DE" sz="2400" b="1" dirty="0"/>
              <a:t>7.80m</a:t>
            </a:r>
          </a:p>
          <a:p>
            <a:r>
              <a:rPr lang="de-DE" sz="2400" b="1" dirty="0"/>
              <a:t>8.40m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10902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1300" y="213132"/>
            <a:ext cx="8661399" cy="1131570"/>
          </a:xfrm>
        </p:spPr>
        <p:txBody>
          <a:bodyPr>
            <a:noAutofit/>
          </a:bodyPr>
          <a:lstStyle/>
          <a:p>
            <a:r>
              <a:rPr lang="de-DE" sz="3400" b="1" dirty="0"/>
              <a:t>Welchen Durchmesser hat der Metallring des </a:t>
            </a:r>
            <a:r>
              <a:rPr lang="de-DE" sz="3400" b="1" dirty="0" smtClean="0"/>
              <a:t>Basketballkorbes</a:t>
            </a:r>
            <a:r>
              <a:rPr lang="de-DE" sz="3400" b="1" dirty="0"/>
              <a:t>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50cm</a:t>
            </a:r>
          </a:p>
          <a:p>
            <a:r>
              <a:rPr lang="en-US" sz="2400" dirty="0"/>
              <a:t>56cm</a:t>
            </a:r>
          </a:p>
          <a:p>
            <a:r>
              <a:rPr lang="en-US" sz="2400" dirty="0"/>
              <a:t>45cm</a:t>
            </a:r>
          </a:p>
          <a:p>
            <a:r>
              <a:rPr lang="en-US" sz="2400" dirty="0"/>
              <a:t>39cm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21974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50cm</a:t>
            </a:r>
          </a:p>
          <a:p>
            <a:r>
              <a:rPr lang="en-US" sz="2400" dirty="0"/>
              <a:t>56cm</a:t>
            </a:r>
          </a:p>
          <a:p>
            <a:r>
              <a:rPr lang="en-US" sz="2400" dirty="0">
                <a:solidFill>
                  <a:srgbClr val="FF0000"/>
                </a:solidFill>
              </a:rPr>
              <a:t>45cm</a:t>
            </a:r>
          </a:p>
          <a:p>
            <a:r>
              <a:rPr lang="en-US" sz="2400" dirty="0"/>
              <a:t>39cm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41300" y="213132"/>
            <a:ext cx="8661399" cy="1131570"/>
          </a:xfrm>
        </p:spPr>
        <p:txBody>
          <a:bodyPr>
            <a:noAutofit/>
          </a:bodyPr>
          <a:lstStyle/>
          <a:p>
            <a:r>
              <a:rPr lang="de-DE" sz="3400" b="1" dirty="0"/>
              <a:t>Welchen Durchmesser hat der Metallring des </a:t>
            </a:r>
            <a:r>
              <a:rPr lang="de-DE" sz="3400" b="1" dirty="0" smtClean="0"/>
              <a:t>Basketballkorbes</a:t>
            </a:r>
            <a:r>
              <a:rPr lang="de-DE" sz="3400" b="1" dirty="0"/>
              <a:t>?</a:t>
            </a: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32940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heißt "Pasta" auf deutsch?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Kratoffel</a:t>
            </a:r>
            <a:endParaRPr lang="de-DE" sz="2400" dirty="0"/>
          </a:p>
          <a:p>
            <a:r>
              <a:rPr lang="de-DE" sz="2400" dirty="0"/>
              <a:t>Reis</a:t>
            </a:r>
          </a:p>
          <a:p>
            <a:r>
              <a:rPr lang="de-DE" sz="2400" dirty="0"/>
              <a:t>Nudeln</a:t>
            </a:r>
          </a:p>
          <a:p>
            <a:r>
              <a:rPr lang="de-DE" sz="2400" dirty="0"/>
              <a:t>Grieß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2481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heißt "Pasta" auf deutsch?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Kratoffel</a:t>
            </a:r>
            <a:endParaRPr lang="de-DE" sz="2400" dirty="0"/>
          </a:p>
          <a:p>
            <a:r>
              <a:rPr lang="de-DE" sz="2400" dirty="0"/>
              <a:t>Reis</a:t>
            </a:r>
          </a:p>
          <a:p>
            <a:r>
              <a:rPr lang="de-DE" sz="2400" dirty="0">
                <a:solidFill>
                  <a:srgbClr val="FF0000"/>
                </a:solidFill>
              </a:rPr>
              <a:t>Nudeln</a:t>
            </a:r>
          </a:p>
          <a:p>
            <a:r>
              <a:rPr lang="de-DE" sz="2400" dirty="0"/>
              <a:t>Grieß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66539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Welcher Monat macht sprichwörtlich, was er will ?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902189" y="1508760"/>
            <a:ext cx="7338060" cy="3154680"/>
          </a:xfrm>
        </p:spPr>
        <p:txBody>
          <a:bodyPr>
            <a:normAutofit/>
          </a:bodyPr>
          <a:lstStyle/>
          <a:p>
            <a:r>
              <a:rPr lang="de-DE" sz="2625" dirty="0"/>
              <a:t>Januar</a:t>
            </a:r>
          </a:p>
          <a:p>
            <a:r>
              <a:rPr lang="de-DE" sz="2625" dirty="0"/>
              <a:t>Februar</a:t>
            </a:r>
          </a:p>
          <a:p>
            <a:r>
              <a:rPr lang="de-DE" sz="2625" dirty="0"/>
              <a:t>März</a:t>
            </a:r>
          </a:p>
          <a:p>
            <a:r>
              <a:rPr lang="de-DE" sz="2625" dirty="0">
                <a:solidFill>
                  <a:srgbClr val="FF0000"/>
                </a:solidFill>
              </a:rPr>
              <a:t>April</a:t>
            </a:r>
          </a:p>
          <a:p>
            <a:r>
              <a:rPr lang="de-DE" sz="2625" dirty="0"/>
              <a:t>Mai</a:t>
            </a:r>
          </a:p>
        </p:txBody>
      </p:sp>
    </p:spTree>
    <p:extLst>
      <p:ext uri="{BB962C8B-B14F-4D97-AF65-F5344CB8AC3E}">
        <p14:creationId xmlns:p14="http://schemas.microsoft.com/office/powerpoint/2010/main" val="47751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ist </a:t>
            </a:r>
            <a:r>
              <a:rPr lang="de-DE" b="1" dirty="0"/>
              <a:t>Fructose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 Traubenzucker</a:t>
            </a:r>
          </a:p>
          <a:p>
            <a:r>
              <a:rPr lang="de-DE" sz="2400" dirty="0"/>
              <a:t> Milchzucker</a:t>
            </a:r>
          </a:p>
          <a:p>
            <a:r>
              <a:rPr lang="de-DE" sz="2400" dirty="0"/>
              <a:t> Rohrzucker</a:t>
            </a:r>
          </a:p>
          <a:p>
            <a:r>
              <a:rPr lang="de-DE" sz="2400" dirty="0"/>
              <a:t> Fruchtzucker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68840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ist </a:t>
            </a:r>
            <a:r>
              <a:rPr lang="de-DE" b="1" dirty="0"/>
              <a:t>Fructose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 Traubenzucker</a:t>
            </a:r>
          </a:p>
          <a:p>
            <a:r>
              <a:rPr lang="de-DE" sz="2400" dirty="0"/>
              <a:t> Milchzucker</a:t>
            </a:r>
          </a:p>
          <a:p>
            <a:r>
              <a:rPr lang="de-DE" sz="2400" dirty="0"/>
              <a:t> Rohrzucker</a:t>
            </a:r>
          </a:p>
          <a:p>
            <a:r>
              <a:rPr lang="de-DE" sz="2400" dirty="0"/>
              <a:t> </a:t>
            </a:r>
            <a:r>
              <a:rPr lang="de-DE" sz="2400" dirty="0">
                <a:solidFill>
                  <a:srgbClr val="FF0000"/>
                </a:solidFill>
              </a:rPr>
              <a:t>Fruchtzucker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66003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befindet sich in einem </a:t>
            </a:r>
            <a:r>
              <a:rPr lang="de-DE" b="1" dirty="0" err="1"/>
              <a:t>Ribeye</a:t>
            </a:r>
            <a:r>
              <a:rPr lang="de-DE" b="1" dirty="0"/>
              <a:t>-Steak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 ein Auge aus Fett</a:t>
            </a:r>
          </a:p>
          <a:p>
            <a:r>
              <a:rPr lang="de-DE" sz="2400" dirty="0"/>
              <a:t> ein Auge aus Ei</a:t>
            </a:r>
          </a:p>
          <a:p>
            <a:r>
              <a:rPr lang="de-DE" sz="2400" dirty="0"/>
              <a:t> ein Auge aus Spinat</a:t>
            </a:r>
          </a:p>
          <a:p>
            <a:r>
              <a:rPr lang="de-DE" sz="2400" dirty="0"/>
              <a:t> ein Auge aus Hack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13949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Was befindet sich in einem </a:t>
            </a:r>
            <a:r>
              <a:rPr lang="de-DE" b="1" dirty="0" err="1"/>
              <a:t>Ribeye</a:t>
            </a:r>
            <a:r>
              <a:rPr lang="de-DE" b="1" dirty="0"/>
              <a:t>-Steak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 ein Auge aus Fett</a:t>
            </a:r>
          </a:p>
          <a:p>
            <a:r>
              <a:rPr lang="de-DE" sz="2400" dirty="0"/>
              <a:t> ein Auge aus Ei</a:t>
            </a:r>
          </a:p>
          <a:p>
            <a:r>
              <a:rPr lang="de-DE" sz="2400" dirty="0"/>
              <a:t> ein Auge aus Spinat</a:t>
            </a:r>
          </a:p>
          <a:p>
            <a:r>
              <a:rPr lang="de-DE" sz="2400" dirty="0"/>
              <a:t> ein Auge aus Hack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04018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9400" y="213132"/>
            <a:ext cx="8724899" cy="1131570"/>
          </a:xfrm>
        </p:spPr>
        <p:txBody>
          <a:bodyPr>
            <a:noAutofit/>
          </a:bodyPr>
          <a:lstStyle/>
          <a:p>
            <a:r>
              <a:rPr lang="de-DE" sz="3400" dirty="0"/>
              <a:t>Welches ist das </a:t>
            </a:r>
            <a:r>
              <a:rPr lang="de-DE" sz="3400" b="1" dirty="0"/>
              <a:t>einzige Lebensmittel</a:t>
            </a:r>
            <a:r>
              <a:rPr lang="de-DE" sz="3400" dirty="0"/>
              <a:t>, das nie </a:t>
            </a:r>
            <a:r>
              <a:rPr lang="de-DE" sz="3400" b="1" dirty="0"/>
              <a:t>verderben</a:t>
            </a:r>
            <a:r>
              <a:rPr lang="de-DE" sz="3400" dirty="0"/>
              <a:t> kann?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Mehl</a:t>
            </a:r>
          </a:p>
          <a:p>
            <a:r>
              <a:rPr lang="de-DE" sz="2400" dirty="0"/>
              <a:t>Salz</a:t>
            </a:r>
          </a:p>
          <a:p>
            <a:r>
              <a:rPr lang="de-DE" sz="2400" dirty="0"/>
              <a:t>Honig</a:t>
            </a:r>
          </a:p>
          <a:p>
            <a:r>
              <a:rPr lang="de-DE" sz="2400" dirty="0"/>
              <a:t>Hartgekochte Eier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4031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Mehl</a:t>
            </a:r>
          </a:p>
          <a:p>
            <a:r>
              <a:rPr lang="de-DE" sz="2400" dirty="0"/>
              <a:t>Salz</a:t>
            </a:r>
          </a:p>
          <a:p>
            <a:r>
              <a:rPr lang="de-DE" sz="2400" dirty="0">
                <a:solidFill>
                  <a:srgbClr val="FF0000"/>
                </a:solidFill>
              </a:rPr>
              <a:t>Honig</a:t>
            </a:r>
          </a:p>
          <a:p>
            <a:r>
              <a:rPr lang="de-DE" sz="2400" dirty="0"/>
              <a:t>Hartgekochte Eier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79400" y="213132"/>
            <a:ext cx="8724899" cy="1131570"/>
          </a:xfrm>
        </p:spPr>
        <p:txBody>
          <a:bodyPr>
            <a:noAutofit/>
          </a:bodyPr>
          <a:lstStyle/>
          <a:p>
            <a:r>
              <a:rPr lang="de-DE" sz="3400" dirty="0"/>
              <a:t>Welches ist das </a:t>
            </a:r>
            <a:r>
              <a:rPr lang="de-DE" sz="3400" b="1" dirty="0"/>
              <a:t>einzige Lebensmittel</a:t>
            </a:r>
            <a:r>
              <a:rPr lang="de-DE" sz="3400" dirty="0"/>
              <a:t>, das nie </a:t>
            </a:r>
            <a:r>
              <a:rPr lang="de-DE" sz="3400" b="1" dirty="0"/>
              <a:t>verderben</a:t>
            </a:r>
            <a:r>
              <a:rPr lang="de-DE" sz="3400" dirty="0"/>
              <a:t> kann?</a:t>
            </a:r>
          </a:p>
        </p:txBody>
      </p:sp>
    </p:spTree>
    <p:extLst>
      <p:ext uri="{BB962C8B-B14F-4D97-AF65-F5344CB8AC3E}">
        <p14:creationId xmlns:p14="http://schemas.microsoft.com/office/powerpoint/2010/main" val="365587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66700" y="213132"/>
            <a:ext cx="8204200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Woraus wurde Muckefuck, der Ersatzkaffee nach dem Krieg, nicht gemacht?</a:t>
            </a:r>
            <a:endParaRPr lang="de-DE" sz="320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819642" y="1508760"/>
            <a:ext cx="5503545" cy="3154680"/>
          </a:xfrm>
        </p:spPr>
        <p:txBody>
          <a:bodyPr>
            <a:normAutofit/>
          </a:bodyPr>
          <a:lstStyle/>
          <a:p>
            <a:r>
              <a:rPr lang="de-DE" sz="2400" dirty="0"/>
              <a:t>Roggen</a:t>
            </a:r>
          </a:p>
          <a:p>
            <a:r>
              <a:rPr lang="de-DE" sz="2400" dirty="0"/>
              <a:t>Kartoffeln</a:t>
            </a:r>
          </a:p>
          <a:p>
            <a:r>
              <a:rPr lang="de-DE" sz="2400" dirty="0"/>
              <a:t>Zichorie</a:t>
            </a:r>
          </a:p>
          <a:p>
            <a:r>
              <a:rPr lang="de-DE" sz="2400" dirty="0"/>
              <a:t>Gerste</a:t>
            </a:r>
          </a:p>
        </p:txBody>
      </p:sp>
    </p:spTree>
    <p:extLst>
      <p:ext uri="{BB962C8B-B14F-4D97-AF65-F5344CB8AC3E}">
        <p14:creationId xmlns:p14="http://schemas.microsoft.com/office/powerpoint/2010/main" val="109889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66700" y="213132"/>
            <a:ext cx="8204200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Woraus wurde Muckefuck, der Ersatzkaffee nach dem Krieg, nicht gemacht?</a:t>
            </a:r>
            <a:endParaRPr lang="de-DE" sz="320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819642" y="1508760"/>
            <a:ext cx="5503545" cy="3154680"/>
          </a:xfrm>
        </p:spPr>
        <p:txBody>
          <a:bodyPr>
            <a:normAutofit/>
          </a:bodyPr>
          <a:lstStyle/>
          <a:p>
            <a:r>
              <a:rPr lang="de-DE" sz="2400" dirty="0"/>
              <a:t>Roggen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Kartoffeln</a:t>
            </a:r>
          </a:p>
          <a:p>
            <a:r>
              <a:rPr lang="de-DE" sz="2400" dirty="0"/>
              <a:t>Zichorie</a:t>
            </a:r>
          </a:p>
          <a:p>
            <a:r>
              <a:rPr lang="de-DE" sz="2400" dirty="0"/>
              <a:t>Gerste</a:t>
            </a:r>
          </a:p>
        </p:txBody>
      </p:sp>
    </p:spTree>
    <p:extLst>
      <p:ext uri="{BB962C8B-B14F-4D97-AF65-F5344CB8AC3E}">
        <p14:creationId xmlns:p14="http://schemas.microsoft.com/office/powerpoint/2010/main" val="102124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b="1" dirty="0" smtClean="0"/>
              <a:t>Cayennepfeffer</a:t>
            </a:r>
            <a:r>
              <a:rPr lang="de-DE" sz="3000" b="1" dirty="0"/>
              <a:t>, Koriander, Kurkuma und Muskatnuss sind alles Bestandteile wovon?</a:t>
            </a:r>
            <a:endParaRPr lang="de-DE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Maggi</a:t>
            </a:r>
          </a:p>
          <a:p>
            <a:r>
              <a:rPr lang="de-DE" sz="2400" dirty="0"/>
              <a:t>Currypulver</a:t>
            </a:r>
          </a:p>
          <a:p>
            <a:r>
              <a:rPr lang="de-DE" sz="2400" dirty="0"/>
              <a:t>Ketchup</a:t>
            </a:r>
          </a:p>
          <a:p>
            <a:r>
              <a:rPr lang="de-DE" sz="2400" dirty="0"/>
              <a:t>Senf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9300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Maggi</a:t>
            </a:r>
          </a:p>
          <a:p>
            <a:r>
              <a:rPr lang="de-DE" sz="2400" dirty="0">
                <a:solidFill>
                  <a:srgbClr val="FF0000"/>
                </a:solidFill>
              </a:rPr>
              <a:t>Currypulver</a:t>
            </a:r>
          </a:p>
          <a:p>
            <a:r>
              <a:rPr lang="de-DE" sz="2400" dirty="0"/>
              <a:t>Ketchup</a:t>
            </a:r>
          </a:p>
          <a:p>
            <a:r>
              <a:rPr lang="de-DE" sz="2400" dirty="0"/>
              <a:t>Senf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</p:spPr>
        <p:txBody>
          <a:bodyPr>
            <a:noAutofit/>
          </a:bodyPr>
          <a:lstStyle/>
          <a:p>
            <a:r>
              <a:rPr lang="de-DE" sz="3000" b="1" dirty="0" smtClean="0"/>
              <a:t>Cayennepfeffer</a:t>
            </a:r>
            <a:r>
              <a:rPr lang="de-DE" sz="3000" b="1" dirty="0"/>
              <a:t>, Koriander, Kurkuma und Muskatnuss sind alles Bestandteile wovon?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4542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bedeutet das lateinische Wort '</a:t>
            </a:r>
            <a:r>
              <a:rPr lang="de-DE" b="1" dirty="0" err="1"/>
              <a:t>globus</a:t>
            </a:r>
            <a:r>
              <a:rPr lang="de-DE" b="1" dirty="0"/>
              <a:t>'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Kugel</a:t>
            </a:r>
          </a:p>
          <a:p>
            <a:r>
              <a:rPr lang="de-DE" sz="2400" dirty="0"/>
              <a:t>Scheibe</a:t>
            </a:r>
          </a:p>
          <a:p>
            <a:r>
              <a:rPr lang="de-DE" sz="2400" dirty="0"/>
              <a:t>Kreis</a:t>
            </a:r>
          </a:p>
          <a:p>
            <a:r>
              <a:rPr lang="de-DE" sz="2400" dirty="0"/>
              <a:t>Würfel</a:t>
            </a:r>
          </a:p>
          <a:p>
            <a:r>
              <a:rPr lang="de-DE" sz="2400" dirty="0"/>
              <a:t>Ei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3056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In welchem Land ist </a:t>
            </a:r>
            <a:r>
              <a:rPr lang="de-DE" b="1" dirty="0" err="1"/>
              <a:t>Milchtee</a:t>
            </a:r>
            <a:r>
              <a:rPr lang="de-DE" b="1" dirty="0"/>
              <a:t> das Nationalgetränk?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England</a:t>
            </a:r>
          </a:p>
          <a:p>
            <a:r>
              <a:rPr lang="de-DE" sz="2400" dirty="0"/>
              <a:t>Norwegen</a:t>
            </a:r>
          </a:p>
          <a:p>
            <a:r>
              <a:rPr lang="de-DE" sz="2400" dirty="0"/>
              <a:t>Mongolei</a:t>
            </a:r>
          </a:p>
          <a:p>
            <a:r>
              <a:rPr lang="de-DE" sz="2400" dirty="0"/>
              <a:t>Irland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4838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In welchem Land ist </a:t>
            </a:r>
            <a:r>
              <a:rPr lang="de-DE" b="1" dirty="0" err="1"/>
              <a:t>Milchtee</a:t>
            </a:r>
            <a:r>
              <a:rPr lang="de-DE" b="1" dirty="0"/>
              <a:t> das Nationalgetränk?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England</a:t>
            </a:r>
          </a:p>
          <a:p>
            <a:r>
              <a:rPr lang="de-DE" sz="2400" dirty="0"/>
              <a:t>Norwegen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Mongolei</a:t>
            </a:r>
          </a:p>
          <a:p>
            <a:r>
              <a:rPr lang="de-DE" sz="2400" dirty="0"/>
              <a:t>Irland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rId2" action="ppaction://hlinksldjump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21923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13132"/>
            <a:ext cx="770684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Was versteckt sich hinter der Abkürzung „KI“ in der Informatik?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Kontrollierte Information</a:t>
            </a:r>
          </a:p>
          <a:p>
            <a:r>
              <a:rPr lang="de-DE" sz="2400" dirty="0"/>
              <a:t>Künstliche Intelligenz</a:t>
            </a:r>
          </a:p>
          <a:p>
            <a:r>
              <a:rPr lang="de-DE" sz="2400" dirty="0"/>
              <a:t>Kosmische Integration</a:t>
            </a:r>
          </a:p>
          <a:p>
            <a:r>
              <a:rPr lang="de-DE" sz="2400" dirty="0"/>
              <a:t>Konstruktions- Informatik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36235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Kontrollierte Information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Künstliche Intelligenz</a:t>
            </a:r>
          </a:p>
          <a:p>
            <a:r>
              <a:rPr lang="de-DE" sz="2400" dirty="0"/>
              <a:t>Kosmische Integration</a:t>
            </a:r>
          </a:p>
          <a:p>
            <a:r>
              <a:rPr lang="de-DE" sz="2400" dirty="0"/>
              <a:t>Konstruktions- Informatik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33400" y="213132"/>
            <a:ext cx="770684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Was versteckt sich hinter der Abkürzung „KI“ in der Informatik?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36281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Für was steht die Abkürzung HDTV im Bereich des Fernsehens?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high definition television</a:t>
            </a:r>
          </a:p>
          <a:p>
            <a:r>
              <a:rPr lang="en-US" sz="2400" dirty="0"/>
              <a:t>half </a:t>
            </a:r>
            <a:r>
              <a:rPr lang="en-US" sz="2400" dirty="0" err="1"/>
              <a:t>dedicted</a:t>
            </a:r>
            <a:r>
              <a:rPr lang="en-US" sz="2400" dirty="0"/>
              <a:t> </a:t>
            </a:r>
            <a:r>
              <a:rPr lang="en-US" sz="2400" dirty="0" err="1"/>
              <a:t>televison</a:t>
            </a:r>
            <a:endParaRPr lang="en-US" sz="2400" dirty="0"/>
          </a:p>
          <a:p>
            <a:r>
              <a:rPr lang="en-US" sz="2400" dirty="0"/>
              <a:t>hyper-declined television</a:t>
            </a:r>
          </a:p>
          <a:p>
            <a:r>
              <a:rPr lang="en-US" sz="2400" dirty="0"/>
              <a:t>high dedicated television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86330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Für was steht die Abkürzung HDTV im Bereich des Fernsehens?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high definition television</a:t>
            </a:r>
          </a:p>
          <a:p>
            <a:r>
              <a:rPr lang="en-US" sz="2400" dirty="0"/>
              <a:t>half </a:t>
            </a:r>
            <a:r>
              <a:rPr lang="en-US" sz="2400" dirty="0" err="1"/>
              <a:t>dedicted</a:t>
            </a:r>
            <a:r>
              <a:rPr lang="en-US" sz="2400" dirty="0"/>
              <a:t> </a:t>
            </a:r>
            <a:r>
              <a:rPr lang="en-US" sz="2400" dirty="0" err="1"/>
              <a:t>televison</a:t>
            </a:r>
            <a:endParaRPr lang="en-US" sz="2400" dirty="0"/>
          </a:p>
          <a:p>
            <a:r>
              <a:rPr lang="en-US" sz="2400" dirty="0"/>
              <a:t>hyper-declined television</a:t>
            </a:r>
          </a:p>
          <a:p>
            <a:r>
              <a:rPr lang="en-US" sz="2400" dirty="0"/>
              <a:t>high dedicated television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75600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8800" y="213132"/>
            <a:ext cx="6966713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Welches Bauteil ist bei Dieselmotoren, im Gegensatz zu Ottomotoren, überflüssig?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Zündkerze </a:t>
            </a:r>
          </a:p>
          <a:p>
            <a:r>
              <a:rPr lang="de-DE" sz="2400" dirty="0"/>
              <a:t>Verbrennungsraum</a:t>
            </a:r>
          </a:p>
          <a:p>
            <a:r>
              <a:rPr lang="de-DE" sz="2400" dirty="0"/>
              <a:t>Nockenwelle</a:t>
            </a:r>
          </a:p>
          <a:p>
            <a:r>
              <a:rPr lang="de-DE" sz="2400" dirty="0"/>
              <a:t>Lichtmaschine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51954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Zündkerze</a:t>
            </a:r>
            <a:r>
              <a:rPr lang="de-DE" sz="2400" dirty="0"/>
              <a:t> </a:t>
            </a:r>
          </a:p>
          <a:p>
            <a:r>
              <a:rPr lang="de-DE" sz="2400" dirty="0"/>
              <a:t>Verbrennungsraum</a:t>
            </a:r>
          </a:p>
          <a:p>
            <a:r>
              <a:rPr lang="de-DE" sz="2400" dirty="0"/>
              <a:t>Nockenwelle</a:t>
            </a:r>
          </a:p>
          <a:p>
            <a:r>
              <a:rPr lang="de-DE" sz="2400" dirty="0"/>
              <a:t>Lichtmaschine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58800" y="213132"/>
            <a:ext cx="6966713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Welches Bauteil ist bei Dieselmotoren, im Gegensatz zu Ottomotoren, überflüssig?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3765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/>
              <a:t>Welche Aussage stimmt?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90472" y="1508760"/>
            <a:ext cx="6172200" cy="3154680"/>
          </a:xfrm>
        </p:spPr>
        <p:txBody>
          <a:bodyPr>
            <a:normAutofit/>
          </a:bodyPr>
          <a:lstStyle/>
          <a:p>
            <a:r>
              <a:rPr lang="de-DE" sz="2400" dirty="0"/>
              <a:t>UMTS ist das schnellste Netz</a:t>
            </a:r>
          </a:p>
          <a:p>
            <a:r>
              <a:rPr lang="de-DE" sz="2400" dirty="0"/>
              <a:t>HSDPA ist schneller als GPRS.</a:t>
            </a:r>
          </a:p>
          <a:p>
            <a:r>
              <a:rPr lang="de-DE" sz="2400" dirty="0"/>
              <a:t>GPRS gibt es nicht mehr.</a:t>
            </a:r>
          </a:p>
          <a:p>
            <a:r>
              <a:rPr lang="de-DE" sz="2400" dirty="0"/>
              <a:t>EDGE hat nichts mit mobilem Internet zu tun.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96494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/>
              <a:t>Welche Aussage stimmt?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90472" y="1508760"/>
            <a:ext cx="6172200" cy="3154680"/>
          </a:xfrm>
        </p:spPr>
        <p:txBody>
          <a:bodyPr>
            <a:normAutofit/>
          </a:bodyPr>
          <a:lstStyle/>
          <a:p>
            <a:r>
              <a:rPr lang="de-DE" sz="2400" dirty="0"/>
              <a:t>UMTS ist das schnellste Netz</a:t>
            </a:r>
          </a:p>
          <a:p>
            <a:r>
              <a:rPr lang="de-DE" sz="2400" dirty="0">
                <a:solidFill>
                  <a:srgbClr val="FF0000"/>
                </a:solidFill>
              </a:rPr>
              <a:t>HSDPA ist schneller als GPRS</a:t>
            </a:r>
            <a:r>
              <a:rPr lang="de-DE" sz="2400" dirty="0"/>
              <a:t>.</a:t>
            </a:r>
          </a:p>
          <a:p>
            <a:r>
              <a:rPr lang="de-DE" sz="2400" dirty="0"/>
              <a:t>GPRS gibt es nicht mehr.</a:t>
            </a:r>
          </a:p>
          <a:p>
            <a:r>
              <a:rPr lang="de-DE" sz="2400" dirty="0"/>
              <a:t>EDGE hat nichts mit mobilem Internet zu tun.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82272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Was bedeutet das lateinische Wort '</a:t>
            </a:r>
            <a:r>
              <a:rPr lang="de-DE" b="1" dirty="0" err="1"/>
              <a:t>globus</a:t>
            </a:r>
            <a:r>
              <a:rPr lang="de-DE" b="1" dirty="0"/>
              <a:t>'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Kugel</a:t>
            </a:r>
          </a:p>
          <a:p>
            <a:r>
              <a:rPr lang="de-DE" sz="2400" dirty="0"/>
              <a:t>Scheibe</a:t>
            </a:r>
          </a:p>
          <a:p>
            <a:r>
              <a:rPr lang="de-DE" sz="2400" dirty="0"/>
              <a:t>Kreis</a:t>
            </a:r>
          </a:p>
          <a:p>
            <a:r>
              <a:rPr lang="de-DE" sz="2400" dirty="0"/>
              <a:t>Würfel</a:t>
            </a:r>
          </a:p>
          <a:p>
            <a:r>
              <a:rPr lang="de-DE" sz="2400" dirty="0"/>
              <a:t>Ei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82074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Wie heißt die kleinste Einheit einer Rastergrafik?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Pixel</a:t>
            </a:r>
          </a:p>
          <a:p>
            <a:r>
              <a:rPr lang="de-DE" sz="2400" dirty="0"/>
              <a:t>Linie</a:t>
            </a:r>
          </a:p>
          <a:p>
            <a:r>
              <a:rPr lang="de-DE" sz="2400" dirty="0"/>
              <a:t>Vektor</a:t>
            </a:r>
          </a:p>
          <a:p>
            <a:r>
              <a:rPr lang="de-DE" sz="2400" dirty="0"/>
              <a:t>Punkt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70628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Wie heißt die kleinste Einheit einer Rastergrafik?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Pixel</a:t>
            </a:r>
          </a:p>
          <a:p>
            <a:r>
              <a:rPr lang="de-DE" sz="2400" dirty="0"/>
              <a:t>Linie</a:t>
            </a:r>
          </a:p>
          <a:p>
            <a:r>
              <a:rPr lang="de-DE" sz="2400" dirty="0"/>
              <a:t>Vektor</a:t>
            </a:r>
          </a:p>
          <a:p>
            <a:r>
              <a:rPr lang="de-DE" sz="2400" dirty="0"/>
              <a:t>Punkt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18485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hat das Musikformat MP3 erfunden?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601" y="1508760"/>
            <a:ext cx="6364223" cy="3154680"/>
          </a:xfrm>
        </p:spPr>
        <p:txBody>
          <a:bodyPr>
            <a:normAutofit/>
          </a:bodyPr>
          <a:lstStyle/>
          <a:p>
            <a:r>
              <a:rPr lang="de-DE" sz="2400" dirty="0"/>
              <a:t>Steve Jobs für Apple in </a:t>
            </a:r>
            <a:r>
              <a:rPr lang="de-DE" sz="2400" dirty="0" err="1"/>
              <a:t>Cupertino</a:t>
            </a:r>
            <a:endParaRPr lang="de-DE" sz="2400" dirty="0"/>
          </a:p>
          <a:p>
            <a:r>
              <a:rPr lang="de-DE" sz="2400" dirty="0"/>
              <a:t>Martin Peters am Max-Planck-Institut für Physik in München</a:t>
            </a:r>
          </a:p>
          <a:p>
            <a:r>
              <a:rPr lang="de-DE" sz="2400" dirty="0"/>
              <a:t>Karlheinz Brandenburg am Fraunhofer-Institut für Integrierte Schaltungen in Erlangen</a:t>
            </a:r>
          </a:p>
          <a:p>
            <a:r>
              <a:rPr lang="de-DE" sz="2400" dirty="0"/>
              <a:t>Steve Ballmer für Microsoft in Redmond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13569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hat das Musikformat MP3 erfunden?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601" y="1508760"/>
            <a:ext cx="6364223" cy="3154680"/>
          </a:xfrm>
        </p:spPr>
        <p:txBody>
          <a:bodyPr>
            <a:normAutofit/>
          </a:bodyPr>
          <a:lstStyle/>
          <a:p>
            <a:r>
              <a:rPr lang="de-DE" sz="2400" dirty="0"/>
              <a:t>Steve Jobs für Apple in </a:t>
            </a:r>
            <a:r>
              <a:rPr lang="de-DE" sz="2400" dirty="0" err="1"/>
              <a:t>Cupertino</a:t>
            </a:r>
            <a:endParaRPr lang="de-DE" sz="2400" dirty="0"/>
          </a:p>
          <a:p>
            <a:r>
              <a:rPr lang="de-DE" sz="2400" dirty="0"/>
              <a:t>Martin Peters am Max-Planck-Institut für Physik in München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Karlheinz Brandenburg am Fraunhofer-Institut für Integrierte Schaltungen in Erlangen</a:t>
            </a:r>
          </a:p>
          <a:p>
            <a:r>
              <a:rPr lang="de-DE" sz="2400" dirty="0"/>
              <a:t>Steve Ballmer für Microsoft in Redmond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97814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900" y="213132"/>
            <a:ext cx="756919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Wie hießen die Kämpfer im alten Rom, die öffentlich um Leben und Tod gegeneinander antraten?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Dementoren</a:t>
            </a:r>
            <a:endParaRPr lang="en-US" sz="2400" dirty="0"/>
          </a:p>
          <a:p>
            <a:r>
              <a:rPr lang="en-US" sz="2400" dirty="0" err="1"/>
              <a:t>Gladiatoren</a:t>
            </a:r>
            <a:endParaRPr lang="en-US" sz="2400" dirty="0"/>
          </a:p>
          <a:p>
            <a:r>
              <a:rPr lang="en-US" sz="2400" dirty="0" err="1"/>
              <a:t>Legionäre</a:t>
            </a:r>
            <a:endParaRPr lang="en-US" sz="2400" dirty="0"/>
          </a:p>
          <a:p>
            <a:r>
              <a:rPr lang="en-US" sz="2400" dirty="0" err="1"/>
              <a:t>Senatoren</a:t>
            </a:r>
            <a:endParaRPr lang="en-US" sz="24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24696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Dementoren</a:t>
            </a:r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Gladiatoren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/>
              <a:t>Legionäre</a:t>
            </a:r>
            <a:endParaRPr lang="en-US" sz="2400" dirty="0"/>
          </a:p>
          <a:p>
            <a:r>
              <a:rPr lang="en-US" sz="2400" dirty="0" err="1"/>
              <a:t>Senatoren</a:t>
            </a:r>
            <a:endParaRPr lang="en-US" sz="24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9900" y="213132"/>
            <a:ext cx="756919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Wie hießen die Kämpfer im alten Rom, die öffentlich um Leben und Tod gegeneinander antraten?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6146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900" y="213132"/>
            <a:ext cx="8356600" cy="1131570"/>
          </a:xfrm>
        </p:spPr>
        <p:txBody>
          <a:bodyPr>
            <a:noAutofit/>
          </a:bodyPr>
          <a:lstStyle/>
          <a:p>
            <a:r>
              <a:rPr lang="de-DE" sz="3200" b="1" dirty="0" smtClean="0"/>
              <a:t>Was </a:t>
            </a:r>
            <a:r>
              <a:rPr lang="de-DE" sz="3200" b="1" dirty="0"/>
              <a:t>war eine staatliche Auszeichnung in der ehemaligen DDR? 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Kriegsheld</a:t>
            </a:r>
          </a:p>
          <a:p>
            <a:r>
              <a:rPr lang="de-DE" sz="2400" dirty="0"/>
              <a:t>Held der Arbeit</a:t>
            </a:r>
          </a:p>
          <a:p>
            <a:r>
              <a:rPr lang="de-DE" sz="2400" dirty="0"/>
              <a:t>Frauenheld</a:t>
            </a:r>
          </a:p>
          <a:p>
            <a:r>
              <a:rPr lang="de-DE" sz="2400" dirty="0"/>
              <a:t>Held der Wissenschaft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3019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Kriegsheld</a:t>
            </a:r>
          </a:p>
          <a:p>
            <a:r>
              <a:rPr lang="de-DE" sz="2400" dirty="0">
                <a:solidFill>
                  <a:srgbClr val="FF0000"/>
                </a:solidFill>
              </a:rPr>
              <a:t>Held der Arbeit</a:t>
            </a:r>
          </a:p>
          <a:p>
            <a:r>
              <a:rPr lang="de-DE" sz="2400" dirty="0"/>
              <a:t>Frauenheld</a:t>
            </a:r>
          </a:p>
          <a:p>
            <a:r>
              <a:rPr lang="de-DE" sz="2400" dirty="0"/>
              <a:t>Held der Wissenschaft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9900" y="213132"/>
            <a:ext cx="8356600" cy="1131570"/>
          </a:xfrm>
        </p:spPr>
        <p:txBody>
          <a:bodyPr>
            <a:noAutofit/>
          </a:bodyPr>
          <a:lstStyle/>
          <a:p>
            <a:r>
              <a:rPr lang="de-DE" sz="3200" b="1" dirty="0" smtClean="0"/>
              <a:t>Was </a:t>
            </a:r>
            <a:r>
              <a:rPr lang="de-DE" sz="3200" b="1" dirty="0"/>
              <a:t>war eine staatliche Auszeichnung in der ehemaligen DDR?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4353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Wann ungefähr endete das Mittelalter?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    15. Jahrhundert</a:t>
            </a:r>
          </a:p>
          <a:p>
            <a:r>
              <a:rPr lang="de-DE" sz="2400" dirty="0"/>
              <a:t>    18. Jahrhundert</a:t>
            </a:r>
          </a:p>
          <a:p>
            <a:r>
              <a:rPr lang="de-DE" sz="2400" dirty="0"/>
              <a:t>    Mit den Kreuzzügen</a:t>
            </a:r>
          </a:p>
          <a:p>
            <a:r>
              <a:rPr lang="de-DE" sz="2400" dirty="0"/>
              <a:t>    Mit der Völkerwanderung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95429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Wann ungefähr endete das Mittelalter?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    15. Jahrhundert</a:t>
            </a:r>
          </a:p>
          <a:p>
            <a:r>
              <a:rPr lang="de-DE" sz="2400" dirty="0"/>
              <a:t>    18. Jahrhundert</a:t>
            </a:r>
          </a:p>
          <a:p>
            <a:r>
              <a:rPr lang="de-DE" sz="2400" dirty="0"/>
              <a:t>    Mit den Kreuzzügen</a:t>
            </a:r>
          </a:p>
          <a:p>
            <a:r>
              <a:rPr lang="de-DE" sz="2400" dirty="0"/>
              <a:t>    Mit der Völkerwanderung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71473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viele Würfelzucker sind in einem Liter Cola?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33</a:t>
            </a:r>
          </a:p>
          <a:p>
            <a:r>
              <a:rPr lang="de-DE" sz="2400" dirty="0"/>
              <a:t>22</a:t>
            </a:r>
          </a:p>
          <a:p>
            <a:r>
              <a:rPr lang="de-DE" sz="2400" dirty="0"/>
              <a:t>88</a:t>
            </a:r>
          </a:p>
          <a:p>
            <a:r>
              <a:rPr lang="de-DE" sz="2400" dirty="0"/>
              <a:t>11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00072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8800" y="213132"/>
            <a:ext cx="768144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Das Ende des Byzantinischen Reichs wurde besiegelt durch die...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Kreuzritter</a:t>
            </a:r>
          </a:p>
          <a:p>
            <a:r>
              <a:rPr lang="de-DE" sz="2400" dirty="0"/>
              <a:t> Vandalen</a:t>
            </a:r>
          </a:p>
          <a:p>
            <a:r>
              <a:rPr lang="de-DE" sz="2400" dirty="0"/>
              <a:t> Ostgoten</a:t>
            </a:r>
          </a:p>
          <a:p>
            <a:r>
              <a:rPr lang="de-DE" sz="2400" dirty="0"/>
              <a:t> Osmanen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0921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Kreuzritter</a:t>
            </a:r>
          </a:p>
          <a:p>
            <a:r>
              <a:rPr lang="de-DE" sz="2400" dirty="0"/>
              <a:t> Vandalen</a:t>
            </a:r>
          </a:p>
          <a:p>
            <a:r>
              <a:rPr lang="de-DE" sz="2400" dirty="0"/>
              <a:t> Ostgoten</a:t>
            </a:r>
          </a:p>
          <a:p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Osmanen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58800" y="213132"/>
            <a:ext cx="768144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Das Ende des Byzantinischen Reichs wurde besiegelt durch die...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94588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war der erste Präsident der USA?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Washington</a:t>
            </a:r>
          </a:p>
          <a:p>
            <a:r>
              <a:rPr lang="de-DE" sz="2400" dirty="0"/>
              <a:t>Roosevelt</a:t>
            </a:r>
          </a:p>
          <a:p>
            <a:r>
              <a:rPr lang="de-DE" sz="2400" dirty="0"/>
              <a:t>Kennedy</a:t>
            </a:r>
          </a:p>
          <a:p>
            <a:r>
              <a:rPr lang="de-DE" sz="2400" dirty="0"/>
              <a:t>Lincoln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97291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war der erste Präsident der USA?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Washington</a:t>
            </a:r>
          </a:p>
          <a:p>
            <a:r>
              <a:rPr lang="de-DE" sz="2400" dirty="0"/>
              <a:t>Roosevelt</a:t>
            </a:r>
          </a:p>
          <a:p>
            <a:r>
              <a:rPr lang="de-DE" sz="2400" dirty="0"/>
              <a:t>Kennedy</a:t>
            </a:r>
          </a:p>
          <a:p>
            <a:r>
              <a:rPr lang="de-DE" sz="2400" dirty="0"/>
              <a:t>Lincoln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61902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0" y="213132"/>
            <a:ext cx="766874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Die Austragung der WM 2002 teilten sich zwei Länder die beide…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50" dirty="0"/>
              <a:t>In Afrika liegen</a:t>
            </a:r>
          </a:p>
          <a:p>
            <a:r>
              <a:rPr lang="de-DE" sz="2250" dirty="0"/>
              <a:t>In Asien liegen</a:t>
            </a:r>
          </a:p>
          <a:p>
            <a:r>
              <a:rPr lang="de-DE" sz="2250" dirty="0"/>
              <a:t>In Mittelamerika</a:t>
            </a:r>
          </a:p>
          <a:p>
            <a:r>
              <a:rPr lang="de-DE" sz="2250" dirty="0"/>
              <a:t>In Europa liegen</a:t>
            </a:r>
          </a:p>
          <a:p>
            <a:r>
              <a:rPr lang="de-DE" sz="2250" dirty="0"/>
              <a:t>In Südamerika liegen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59" y="4521005"/>
            <a:ext cx="1415841" cy="3064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 smtClean="0">
                <a:hlinkClick r:id="rId2" action="ppaction://hlinksldjump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09140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500" y="213132"/>
            <a:ext cx="7668749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Die Austragung der WM 2002 teilten sich zwei Länder die beide…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50" dirty="0"/>
              <a:t>In Afrika liegen</a:t>
            </a:r>
          </a:p>
          <a:p>
            <a:r>
              <a:rPr lang="de-DE" sz="2250" dirty="0">
                <a:solidFill>
                  <a:srgbClr val="FF0000"/>
                </a:solidFill>
              </a:rPr>
              <a:t>In Asien liegen</a:t>
            </a:r>
          </a:p>
          <a:p>
            <a:r>
              <a:rPr lang="de-DE" sz="2250" dirty="0"/>
              <a:t>In Mittelamerika</a:t>
            </a:r>
          </a:p>
          <a:p>
            <a:r>
              <a:rPr lang="de-DE" sz="2250" dirty="0"/>
              <a:t>In Europa liegen</a:t>
            </a:r>
          </a:p>
          <a:p>
            <a:r>
              <a:rPr lang="de-DE" sz="2250" dirty="0"/>
              <a:t>In Südamerika liegen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79595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4441" y="213132"/>
            <a:ext cx="6656831" cy="1131570"/>
          </a:xfrm>
        </p:spPr>
        <p:txBody>
          <a:bodyPr>
            <a:noAutofit/>
          </a:bodyPr>
          <a:lstStyle/>
          <a:p>
            <a:r>
              <a:rPr lang="de-DE" sz="2400" b="1" dirty="0"/>
              <a:t>Welche Stadt war im 2. Weltkrieg mit über 90 Prozent Zerstörungen die am stärksten zerbombte Stadt Deutschlands? 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Zweibrücken</a:t>
            </a:r>
          </a:p>
          <a:p>
            <a:r>
              <a:rPr lang="de-DE" sz="2400" dirty="0"/>
              <a:t>Mannheim</a:t>
            </a:r>
          </a:p>
          <a:p>
            <a:r>
              <a:rPr lang="de-DE" sz="2400" dirty="0"/>
              <a:t>Aachen</a:t>
            </a:r>
          </a:p>
          <a:p>
            <a:r>
              <a:rPr lang="de-DE" sz="2400" dirty="0"/>
              <a:t>Andernach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38329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4441" y="213132"/>
            <a:ext cx="6656831" cy="1131570"/>
          </a:xfrm>
        </p:spPr>
        <p:txBody>
          <a:bodyPr>
            <a:noAutofit/>
          </a:bodyPr>
          <a:lstStyle/>
          <a:p>
            <a:r>
              <a:rPr lang="de-DE" sz="2400" b="1" dirty="0"/>
              <a:t>Welche Stadt war im 2. Weltkrieg mit über 90 Prozent Zerstörungen die am stärksten zerbombte Stadt Deutschlands? 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Zweibrücken</a:t>
            </a:r>
          </a:p>
          <a:p>
            <a:r>
              <a:rPr lang="de-DE" sz="2400" dirty="0"/>
              <a:t>Mannheim</a:t>
            </a:r>
          </a:p>
          <a:p>
            <a:r>
              <a:rPr lang="de-DE" sz="2400" dirty="0"/>
              <a:t>Aachen</a:t>
            </a:r>
          </a:p>
          <a:p>
            <a:r>
              <a:rPr lang="de-DE" sz="2400" dirty="0"/>
              <a:t>Andernach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79554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Welchen Vogel ließ Noah zuerst aus der Arche hinausfliegen?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Adler</a:t>
            </a:r>
          </a:p>
          <a:p>
            <a:r>
              <a:rPr lang="de-DE" sz="2400" dirty="0"/>
              <a:t>Taube</a:t>
            </a:r>
          </a:p>
          <a:p>
            <a:r>
              <a:rPr lang="de-DE" sz="2400" dirty="0"/>
              <a:t>Rabe</a:t>
            </a:r>
          </a:p>
          <a:p>
            <a:r>
              <a:rPr lang="de-DE" sz="2400" dirty="0"/>
              <a:t>Storch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4361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400" b="1" dirty="0"/>
              <a:t>Welchen Vogel ließ Noah zuerst aus der Arche hinausfliegen?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Adler</a:t>
            </a:r>
          </a:p>
          <a:p>
            <a:r>
              <a:rPr lang="de-DE" sz="2400" dirty="0"/>
              <a:t>Taube</a:t>
            </a:r>
          </a:p>
          <a:p>
            <a:r>
              <a:rPr lang="de-DE" sz="2400" dirty="0">
                <a:solidFill>
                  <a:srgbClr val="FF0000"/>
                </a:solidFill>
              </a:rPr>
              <a:t>Rabe</a:t>
            </a:r>
          </a:p>
          <a:p>
            <a:r>
              <a:rPr lang="de-DE" sz="2400" dirty="0"/>
              <a:t>Storch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88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viele Würfelzucker sind in einem Liter Cola?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33</a:t>
            </a:r>
          </a:p>
          <a:p>
            <a:r>
              <a:rPr lang="de-DE" sz="2400" dirty="0"/>
              <a:t>22</a:t>
            </a:r>
          </a:p>
          <a:p>
            <a:r>
              <a:rPr lang="de-DE" sz="2400" dirty="0"/>
              <a:t>88</a:t>
            </a:r>
          </a:p>
          <a:p>
            <a:r>
              <a:rPr lang="de-DE" sz="2400" dirty="0"/>
              <a:t>11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62550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Frau verriet Simsons Geheimnis um seine Kraft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Delila</a:t>
            </a:r>
            <a:endParaRPr lang="de-DE" sz="2400" dirty="0"/>
          </a:p>
          <a:p>
            <a:r>
              <a:rPr lang="de-DE" sz="2400" dirty="0" err="1"/>
              <a:t>Becella</a:t>
            </a:r>
            <a:endParaRPr lang="de-DE" sz="2400" dirty="0"/>
          </a:p>
          <a:p>
            <a:r>
              <a:rPr lang="de-DE" sz="2400" dirty="0" err="1"/>
              <a:t>Sanella</a:t>
            </a:r>
            <a:endParaRPr lang="de-DE" sz="2400" dirty="0"/>
          </a:p>
          <a:p>
            <a:r>
              <a:rPr lang="de-DE" sz="2400" dirty="0"/>
              <a:t>Rama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43645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Welche Frau verriet Simsons Geheimnis um seine Kraft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>
                <a:solidFill>
                  <a:srgbClr val="FF0000"/>
                </a:solidFill>
              </a:rPr>
              <a:t>Delila</a:t>
            </a:r>
            <a:endParaRPr lang="de-DE" sz="2400" dirty="0">
              <a:solidFill>
                <a:srgbClr val="FF0000"/>
              </a:solidFill>
            </a:endParaRPr>
          </a:p>
          <a:p>
            <a:r>
              <a:rPr lang="de-DE" sz="2400" dirty="0" err="1"/>
              <a:t>Becella</a:t>
            </a:r>
            <a:endParaRPr lang="de-DE" sz="2400" dirty="0"/>
          </a:p>
          <a:p>
            <a:r>
              <a:rPr lang="de-DE" sz="2400" dirty="0" err="1"/>
              <a:t>Sanella</a:t>
            </a:r>
            <a:endParaRPr lang="de-DE" sz="2400" dirty="0"/>
          </a:p>
          <a:p>
            <a:r>
              <a:rPr lang="de-DE" sz="2400" dirty="0"/>
              <a:t>Rama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512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6420998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Was erhielt Judas </a:t>
            </a:r>
            <a:r>
              <a:rPr lang="de-DE" sz="3200" b="1" dirty="0" err="1"/>
              <a:t>Ischarioth</a:t>
            </a:r>
            <a:r>
              <a:rPr lang="de-DE" sz="3200" b="1" dirty="0"/>
              <a:t> dafür, dass er Jesus verriet?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30 Silberlinge</a:t>
            </a:r>
          </a:p>
          <a:p>
            <a:r>
              <a:rPr lang="de-DE" sz="2400" dirty="0"/>
              <a:t>40 Silberlinge</a:t>
            </a:r>
          </a:p>
          <a:p>
            <a:r>
              <a:rPr lang="de-DE" sz="2400" dirty="0"/>
              <a:t>einen Sack voll Gold</a:t>
            </a:r>
          </a:p>
          <a:p>
            <a:r>
              <a:rPr lang="de-DE" sz="2400" dirty="0"/>
              <a:t>einen Acker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59651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6420998" cy="1131570"/>
          </a:xfrm>
        </p:spPr>
        <p:txBody>
          <a:bodyPr>
            <a:noAutofit/>
          </a:bodyPr>
          <a:lstStyle/>
          <a:p>
            <a:r>
              <a:rPr lang="de-DE" sz="3200" b="1" dirty="0"/>
              <a:t>Was erhielt Judas </a:t>
            </a:r>
            <a:r>
              <a:rPr lang="de-DE" sz="3200" b="1" dirty="0" err="1"/>
              <a:t>Ischarioth</a:t>
            </a:r>
            <a:r>
              <a:rPr lang="de-DE" sz="3200" b="1" dirty="0"/>
              <a:t> dafür, dass er Jesus verriet?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30 Silberlinge</a:t>
            </a:r>
          </a:p>
          <a:p>
            <a:r>
              <a:rPr lang="de-DE" sz="2400" dirty="0"/>
              <a:t>40 Silberlinge</a:t>
            </a:r>
          </a:p>
          <a:p>
            <a:r>
              <a:rPr lang="de-DE" sz="2400" dirty="0"/>
              <a:t>einen Sack voll Gold</a:t>
            </a:r>
          </a:p>
          <a:p>
            <a:r>
              <a:rPr lang="de-DE" sz="2400" dirty="0"/>
              <a:t>einen Acker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16429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Jesus hatte...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nur Brüder.</a:t>
            </a:r>
          </a:p>
          <a:p>
            <a:r>
              <a:rPr lang="de-DE" sz="2400" dirty="0"/>
              <a:t>nur Schwestern.</a:t>
            </a:r>
          </a:p>
          <a:p>
            <a:r>
              <a:rPr lang="de-DE" sz="2400" dirty="0"/>
              <a:t>mehrere Brüder, mehrere Schwestern.</a:t>
            </a:r>
          </a:p>
          <a:p>
            <a:r>
              <a:rPr lang="de-DE" sz="2400" dirty="0"/>
              <a:t>keine Geschwister, er war ein Einzelkind.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05282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Jesus hatte...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nur Brüder.</a:t>
            </a:r>
          </a:p>
          <a:p>
            <a:r>
              <a:rPr lang="de-DE" sz="2400" dirty="0"/>
              <a:t>nur Schwestern.</a:t>
            </a:r>
          </a:p>
          <a:p>
            <a:r>
              <a:rPr lang="de-DE" sz="2400" dirty="0">
                <a:solidFill>
                  <a:srgbClr val="FF0000"/>
                </a:solidFill>
              </a:rPr>
              <a:t>mehrere Brüder, mehrere Schwestern.</a:t>
            </a:r>
          </a:p>
          <a:p>
            <a:r>
              <a:rPr lang="de-DE" sz="2400" dirty="0"/>
              <a:t>keine Geschwister, er war ein Einzelkind.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58218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Wer wurde anstelle von Judas den 11 Aposteln per Los zugeordnet?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Matthias</a:t>
            </a:r>
          </a:p>
          <a:p>
            <a:r>
              <a:rPr lang="de-DE" sz="2400" dirty="0" err="1"/>
              <a:t>Batholomäus</a:t>
            </a:r>
            <a:endParaRPr lang="de-DE" sz="2400" dirty="0"/>
          </a:p>
          <a:p>
            <a:r>
              <a:rPr lang="de-DE" sz="2400" dirty="0"/>
              <a:t>Philemon</a:t>
            </a:r>
          </a:p>
          <a:p>
            <a:r>
              <a:rPr lang="de-DE" sz="2400" dirty="0"/>
              <a:t>Matthäus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31212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Wer wurde anstelle von Judas den 11 Aposteln per Los zugeordnet?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Matthias</a:t>
            </a:r>
          </a:p>
          <a:p>
            <a:r>
              <a:rPr lang="de-DE" sz="2400" dirty="0" err="1"/>
              <a:t>Batholomäus</a:t>
            </a:r>
            <a:endParaRPr lang="de-DE" sz="2400" dirty="0"/>
          </a:p>
          <a:p>
            <a:r>
              <a:rPr lang="de-DE" sz="2400" dirty="0"/>
              <a:t>Philemon</a:t>
            </a:r>
          </a:p>
          <a:p>
            <a:r>
              <a:rPr lang="de-DE" sz="2400" dirty="0"/>
              <a:t>Matthäus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02990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war der älteste Sohn Jakobs?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Dan</a:t>
            </a:r>
          </a:p>
          <a:p>
            <a:r>
              <a:rPr lang="es-ES" sz="2400" dirty="0"/>
              <a:t>Juda</a:t>
            </a:r>
          </a:p>
          <a:p>
            <a:r>
              <a:rPr lang="es-ES" sz="2400" dirty="0"/>
              <a:t>Josef</a:t>
            </a:r>
          </a:p>
          <a:p>
            <a:r>
              <a:rPr lang="es-ES" sz="2400" dirty="0"/>
              <a:t>Ruben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121743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Wer war der älteste Sohn Jakobs?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Dan</a:t>
            </a:r>
          </a:p>
          <a:p>
            <a:r>
              <a:rPr lang="es-ES" sz="2400" dirty="0"/>
              <a:t>Juda</a:t>
            </a:r>
          </a:p>
          <a:p>
            <a:r>
              <a:rPr lang="es-ES" sz="2400" dirty="0"/>
              <a:t>Josef</a:t>
            </a:r>
          </a:p>
          <a:p>
            <a:r>
              <a:rPr lang="es-ES" sz="2400" dirty="0">
                <a:solidFill>
                  <a:srgbClr val="FF0000"/>
                </a:solidFill>
              </a:rPr>
              <a:t>Ruben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968959" y="4542627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89972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viele Nullen hat eine Billion?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neun</a:t>
            </a:r>
          </a:p>
          <a:p>
            <a:r>
              <a:rPr lang="de-DE" sz="2400" dirty="0"/>
              <a:t>zwölf</a:t>
            </a:r>
          </a:p>
          <a:p>
            <a:r>
              <a:rPr lang="de-DE" sz="2400" dirty="0"/>
              <a:t>zehn</a:t>
            </a:r>
          </a:p>
          <a:p>
            <a:r>
              <a:rPr lang="de-DE" sz="2400" dirty="0"/>
              <a:t>vierzehn 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3896331" y="4521005"/>
            <a:ext cx="1350167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nextslide"/>
              </a:rPr>
              <a:t>LÖSUNG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304237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Wie viele Nullen hat eine Billion?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neun</a:t>
            </a:r>
          </a:p>
          <a:p>
            <a:r>
              <a:rPr lang="de-DE" sz="2400" dirty="0">
                <a:solidFill>
                  <a:srgbClr val="FF0000"/>
                </a:solidFill>
              </a:rPr>
              <a:t>zwölf</a:t>
            </a:r>
          </a:p>
          <a:p>
            <a:r>
              <a:rPr lang="de-DE" sz="2400" dirty="0"/>
              <a:t>zehn</a:t>
            </a:r>
          </a:p>
          <a:p>
            <a:r>
              <a:rPr lang="de-DE" sz="2400" dirty="0"/>
              <a:t>vierzehn 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3968959" y="4521005"/>
            <a:ext cx="1204911" cy="2848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50" dirty="0">
                <a:hlinkClick r:id="" action="ppaction://hlinkshowjump?jump=firstslide"/>
              </a:rPr>
              <a:t>WEITER</a:t>
            </a:r>
            <a:endParaRPr lang="de-DE" sz="2250" dirty="0"/>
          </a:p>
        </p:txBody>
      </p:sp>
    </p:spTree>
    <p:extLst>
      <p:ext uri="{BB962C8B-B14F-4D97-AF65-F5344CB8AC3E}">
        <p14:creationId xmlns:p14="http://schemas.microsoft.com/office/powerpoint/2010/main" val="231195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bund">
  <a:themeElements>
    <a:clrScheme name="Benutzerdefiniert 7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B45F06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TM03090430[[fn=Gebändert]]</Template>
  <TotalTime>0</TotalTime>
  <Words>1416</Words>
  <Application>Microsoft Office PowerPoint</Application>
  <PresentationFormat>Bildschirmpräsentation (16:9)</PresentationFormat>
  <Paragraphs>520</Paragraphs>
  <Slides>79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79</vt:i4>
      </vt:variant>
    </vt:vector>
  </HeadingPairs>
  <TitlesOfParts>
    <vt:vector size="84" baseType="lpstr">
      <vt:lpstr>Arial</vt:lpstr>
      <vt:lpstr>Corbel</vt:lpstr>
      <vt:lpstr>Times New Roman</vt:lpstr>
      <vt:lpstr>Wingdings</vt:lpstr>
      <vt:lpstr>Verbund</vt:lpstr>
      <vt:lpstr>PowerPoint-Präsentation</vt:lpstr>
      <vt:lpstr>Welcher Monat macht sprichwörtlich, was er will ?</vt:lpstr>
      <vt:lpstr>Welcher Monat macht sprichwörtlich, was er will ?</vt:lpstr>
      <vt:lpstr>Was bedeutet das lateinische Wort 'globus' ?</vt:lpstr>
      <vt:lpstr>Was bedeutet das lateinische Wort 'globus' ?</vt:lpstr>
      <vt:lpstr>Wie viele Würfelzucker sind in einem Liter Cola?</vt:lpstr>
      <vt:lpstr>Wie viele Würfelzucker sind in einem Liter Cola?</vt:lpstr>
      <vt:lpstr>Wie viele Nullen hat eine Billion?</vt:lpstr>
      <vt:lpstr>Wie viele Nullen hat eine Billion?</vt:lpstr>
      <vt:lpstr>In Welchem Jahr wurde Angela Merkel das erste Mal zur Bundeskanzlerin gewählt</vt:lpstr>
      <vt:lpstr>PowerPoint-Präsentation</vt:lpstr>
      <vt:lpstr>Zu welcher Wortart gehört das Wort " pfui! "</vt:lpstr>
      <vt:lpstr>Zu welcher Wortart gehört das Wort " pfui! "</vt:lpstr>
      <vt:lpstr>Wie lange dauert die Halbzeitpause beim Bundesliga-Fußball ?</vt:lpstr>
      <vt:lpstr>Wie lange dauert die Halbzeitpause beim Bundesliga-Fußball ?</vt:lpstr>
      <vt:lpstr>Wieviel Spieler stehen beim Football pro Team gleichzeitig auf dem Feld?</vt:lpstr>
      <vt:lpstr>Wieviel Spieler stehen beim Football pro Team gleichzeitig auf dem Feld?</vt:lpstr>
      <vt:lpstr>Welche Figur beim Schach schlägt anders, als sie sich bewegt?</vt:lpstr>
      <vt:lpstr>Welche Figur beim Schach schlägt anders, als sie sich bewegt?</vt:lpstr>
      <vt:lpstr>Welche Disziplin ist nicht Bestandteil des modernen Fünfkampfes?</vt:lpstr>
      <vt:lpstr>Welche Disziplin ist nicht Bestandteil des modernen Fünfkampfes?</vt:lpstr>
      <vt:lpstr>Von wem stammt die Unterschrift auf einer Ehrenurkunde der Bundesjugendspiele? </vt:lpstr>
      <vt:lpstr>Von wem stammt die Unterschrift auf einer Ehrenurkunde der Bundesjugendspiele? </vt:lpstr>
      <vt:lpstr>Wie weit stehen die Pfosten eines Fußballtores auseinander?</vt:lpstr>
      <vt:lpstr>Wie weit stehen die Pfosten eines Fußballtores auseinander?</vt:lpstr>
      <vt:lpstr>Welchen Durchmesser hat der Metallring des Basketballkorbes?</vt:lpstr>
      <vt:lpstr>Welchen Durchmesser hat der Metallring des Basketballkorbes?</vt:lpstr>
      <vt:lpstr>Was heißt "Pasta" auf deutsch?</vt:lpstr>
      <vt:lpstr>Was heißt "Pasta" auf deutsch?</vt:lpstr>
      <vt:lpstr>Was ist Fructose?</vt:lpstr>
      <vt:lpstr>Was ist Fructose?</vt:lpstr>
      <vt:lpstr>Was befindet sich in einem Ribeye-Steak?</vt:lpstr>
      <vt:lpstr>Was befindet sich in einem Ribeye-Steak?</vt:lpstr>
      <vt:lpstr>Welches ist das einzige Lebensmittel, das nie verderben kann?</vt:lpstr>
      <vt:lpstr>Welches ist das einzige Lebensmittel, das nie verderben kann?</vt:lpstr>
      <vt:lpstr>Woraus wurde Muckefuck, der Ersatzkaffee nach dem Krieg, nicht gemacht?</vt:lpstr>
      <vt:lpstr>Woraus wurde Muckefuck, der Ersatzkaffee nach dem Krieg, nicht gemacht?</vt:lpstr>
      <vt:lpstr>Cayennepfeffer, Koriander, Kurkuma und Muskatnuss sind alles Bestandteile wovon?</vt:lpstr>
      <vt:lpstr>Cayennepfeffer, Koriander, Kurkuma und Muskatnuss sind alles Bestandteile wovon?</vt:lpstr>
      <vt:lpstr>In welchem Land ist Milchtee das Nationalgetränk?</vt:lpstr>
      <vt:lpstr>In welchem Land ist Milchtee das Nationalgetränk?</vt:lpstr>
      <vt:lpstr>Was versteckt sich hinter der Abkürzung „KI“ in der Informatik?</vt:lpstr>
      <vt:lpstr>Was versteckt sich hinter der Abkürzung „KI“ in der Informatik?</vt:lpstr>
      <vt:lpstr>Für was steht die Abkürzung HDTV im Bereich des Fernsehens? </vt:lpstr>
      <vt:lpstr>Für was steht die Abkürzung HDTV im Bereich des Fernsehens? </vt:lpstr>
      <vt:lpstr>Welches Bauteil ist bei Dieselmotoren, im Gegensatz zu Ottomotoren, überflüssig?</vt:lpstr>
      <vt:lpstr>Welches Bauteil ist bei Dieselmotoren, im Gegensatz zu Ottomotoren, überflüssig?</vt:lpstr>
      <vt:lpstr>Welche Aussage stimmt?</vt:lpstr>
      <vt:lpstr>Welche Aussage stimmt?</vt:lpstr>
      <vt:lpstr>Wie heißt die kleinste Einheit einer Rastergrafik? </vt:lpstr>
      <vt:lpstr>Wie heißt die kleinste Einheit einer Rastergrafik? </vt:lpstr>
      <vt:lpstr>Wer hat das Musikformat MP3 erfunden?</vt:lpstr>
      <vt:lpstr>Wer hat das Musikformat MP3 erfunden?</vt:lpstr>
      <vt:lpstr>Wie hießen die Kämpfer im alten Rom, die öffentlich um Leben und Tod gegeneinander antraten? </vt:lpstr>
      <vt:lpstr>Wie hießen die Kämpfer im alten Rom, die öffentlich um Leben und Tod gegeneinander antraten? </vt:lpstr>
      <vt:lpstr>Was war eine staatliche Auszeichnung in der ehemaligen DDR? </vt:lpstr>
      <vt:lpstr>Was war eine staatliche Auszeichnung in der ehemaligen DDR? </vt:lpstr>
      <vt:lpstr>Wann ungefähr endete das Mittelalter?</vt:lpstr>
      <vt:lpstr>Wann ungefähr endete das Mittelalter?</vt:lpstr>
      <vt:lpstr>Das Ende des Byzantinischen Reichs wurde besiegelt durch die...</vt:lpstr>
      <vt:lpstr>Das Ende des Byzantinischen Reichs wurde besiegelt durch die...</vt:lpstr>
      <vt:lpstr>Wer war der erste Präsident der USA? </vt:lpstr>
      <vt:lpstr>Wer war der erste Präsident der USA? </vt:lpstr>
      <vt:lpstr>Die Austragung der WM 2002 teilten sich zwei Länder die beide…</vt:lpstr>
      <vt:lpstr>Die Austragung der WM 2002 teilten sich zwei Länder die beide…</vt:lpstr>
      <vt:lpstr>Welche Stadt war im 2. Weltkrieg mit über 90 Prozent Zerstörungen die am stärksten zerbombte Stadt Deutschlands? </vt:lpstr>
      <vt:lpstr>Welche Stadt war im 2. Weltkrieg mit über 90 Prozent Zerstörungen die am stärksten zerbombte Stadt Deutschlands? </vt:lpstr>
      <vt:lpstr>Welchen Vogel ließ Noah zuerst aus der Arche hinausfliegen?</vt:lpstr>
      <vt:lpstr>Welchen Vogel ließ Noah zuerst aus der Arche hinausfliegen?</vt:lpstr>
      <vt:lpstr>Welche Frau verriet Simsons Geheimnis um seine Kraft ?</vt:lpstr>
      <vt:lpstr>Welche Frau verriet Simsons Geheimnis um seine Kraft ?</vt:lpstr>
      <vt:lpstr>Was erhielt Judas Ischarioth dafür, dass er Jesus verriet?</vt:lpstr>
      <vt:lpstr>Was erhielt Judas Ischarioth dafür, dass er Jesus verriet?</vt:lpstr>
      <vt:lpstr>Jesus hatte...</vt:lpstr>
      <vt:lpstr>Jesus hatte...</vt:lpstr>
      <vt:lpstr>Wer wurde anstelle von Judas den 11 Aposteln per Los zugeordnet?</vt:lpstr>
      <vt:lpstr>Wer wurde anstelle von Judas den 11 Aposteln per Los zugeordnet?</vt:lpstr>
      <vt:lpstr>Wer war der älteste Sohn Jakobs?</vt:lpstr>
      <vt:lpstr>Wer war der älteste Sohn Jakobs?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GROßE QUIZ</dc:title>
  <dc:creator>Tobbe-Büro</dc:creator>
  <cp:lastModifiedBy>Tobbe</cp:lastModifiedBy>
  <cp:revision>46</cp:revision>
  <dcterms:created xsi:type="dcterms:W3CDTF">2015-06-02T06:33:28Z</dcterms:created>
  <dcterms:modified xsi:type="dcterms:W3CDTF">2022-10-03T08:23:57Z</dcterms:modified>
</cp:coreProperties>
</file>